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2" r:id="rId1"/>
  </p:sldMasterIdLst>
  <p:notesMasterIdLst>
    <p:notesMasterId r:id="rId12"/>
  </p:notesMasterIdLst>
  <p:sldIdLst>
    <p:sldId id="356" r:id="rId2"/>
    <p:sldId id="358" r:id="rId3"/>
    <p:sldId id="359" r:id="rId4"/>
    <p:sldId id="360" r:id="rId5"/>
    <p:sldId id="361" r:id="rId6"/>
    <p:sldId id="366" r:id="rId7"/>
    <p:sldId id="357" r:id="rId8"/>
    <p:sldId id="367" r:id="rId9"/>
    <p:sldId id="364" r:id="rId10"/>
    <p:sldId id="365"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B0F0"/>
    <a:srgbClr val="48A67E"/>
    <a:srgbClr val="058A03"/>
    <a:srgbClr val="F47C24"/>
    <a:srgbClr val="548235"/>
    <a:srgbClr val="D9D9D9"/>
    <a:srgbClr val="BFBFBF"/>
    <a:srgbClr val="002060"/>
    <a:srgbClr val="92D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730" autoAdjust="0"/>
    <p:restoredTop sz="82313"/>
  </p:normalViewPr>
  <p:slideViewPr>
    <p:cSldViewPr snapToGrid="0">
      <p:cViewPr varScale="1">
        <p:scale>
          <a:sx n="97" d="100"/>
          <a:sy n="97" d="100"/>
        </p:scale>
        <p:origin x="232" y="3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1"/>
            <a:ext cx="2971800" cy="458788"/>
          </a:xfrm>
          <a:prstGeom prst="rect">
            <a:avLst/>
          </a:prstGeom>
        </p:spPr>
        <p:txBody>
          <a:bodyPr vert="horz" lIns="91440" tIns="45720" rIns="91440" bIns="45720" rtlCol="0"/>
          <a:lstStyle>
            <a:lvl1pPr algn="r">
              <a:defRPr sz="1200"/>
            </a:lvl1pPr>
          </a:lstStyle>
          <a:p>
            <a:fld id="{29868737-3E29-4944-B75E-30BDD493E00B}" type="datetimeFigureOut">
              <a:rPr lang="en-US"/>
              <a:t>7/3/20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49"/>
            <a:ext cx="5486400" cy="3600451"/>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08CA472-7F2E-4E76-B936-E2F0FA71052E}" type="slidenum">
              <a:rPr lang="en-US"/>
              <a:t>‹#›</a:t>
            </a:fld>
            <a:endParaRPr lang="en-US"/>
          </a:p>
        </p:txBody>
      </p:sp>
    </p:spTree>
    <p:extLst>
      <p:ext uri="{BB962C8B-B14F-4D97-AF65-F5344CB8AC3E}">
        <p14:creationId xmlns:p14="http://schemas.microsoft.com/office/powerpoint/2010/main" val="6974993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hub.getdbt.com/fishtown-analytics/dbt_utils/latest/"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usersnap.com/classic/?gat=blog-post" TargetMode="External"/><Relationship Id="rId2" Type="http://schemas.openxmlformats.org/officeDocument/2006/relationships/slide" Target="../slides/slide6.xml"/><Relationship Id="rId1" Type="http://schemas.openxmlformats.org/officeDocument/2006/relationships/notesMaster" Target="../notesMasters/notesMaster1.xml"/><Relationship Id="rId4" Type="http://schemas.openxmlformats.org/officeDocument/2006/relationships/hyperlink" Target="https://docs.gitlab.com/ee/user/project/import/index.html"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8" name="Google Shape;108;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993349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As a </a:t>
            </a:r>
            <a:r>
              <a:rPr lang="en-US" sz="1200" b="0" i="0" kern="1200" dirty="0" err="1">
                <a:solidFill>
                  <a:schemeClr val="tx1"/>
                </a:solidFill>
                <a:effectLst/>
                <a:latin typeface="+mn-lt"/>
                <a:ea typeface="+mn-ea"/>
                <a:cs typeface="+mn-cs"/>
              </a:rPr>
              <a:t>dbt</a:t>
            </a:r>
            <a:r>
              <a:rPr lang="en-US" sz="1200" b="0" i="0" kern="1200" dirty="0">
                <a:solidFill>
                  <a:schemeClr val="tx1"/>
                </a:solidFill>
                <a:effectLst/>
                <a:latin typeface="+mn-lt"/>
                <a:ea typeface="+mn-ea"/>
                <a:cs typeface="+mn-cs"/>
              </a:rPr>
              <a:t> user, your main focus will be on writing models (i.e. select queries) that reflect core business logic – there’s no need to write boilerplate code to create tables and views, or to define the order of execution of your models. Instead, </a:t>
            </a:r>
            <a:r>
              <a:rPr lang="en-US" sz="1200" b="0" i="0" kern="1200" dirty="0" err="1">
                <a:solidFill>
                  <a:schemeClr val="tx1"/>
                </a:solidFill>
                <a:effectLst/>
                <a:latin typeface="+mn-lt"/>
                <a:ea typeface="+mn-ea"/>
                <a:cs typeface="+mn-cs"/>
              </a:rPr>
              <a:t>dbt</a:t>
            </a:r>
            <a:r>
              <a:rPr lang="en-US" sz="1200" b="0" i="0" kern="1200" dirty="0">
                <a:solidFill>
                  <a:schemeClr val="tx1"/>
                </a:solidFill>
                <a:effectLst/>
                <a:latin typeface="+mn-lt"/>
                <a:ea typeface="+mn-ea"/>
                <a:cs typeface="+mn-cs"/>
              </a:rPr>
              <a:t> handles turning these models into objects in your warehouse for you</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wraps your select query in a statement to create a new, or update an existing, relation</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Since your company wants you all to write in CTEs we should focus on ephemeral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In other words based on the queries that you write it will realize certain components need to be completed first before the model can be built </a:t>
            </a:r>
          </a:p>
          <a:p>
            <a:r>
              <a:rPr lang="en-US" sz="1200" b="0" i="0" kern="1200" dirty="0">
                <a:solidFill>
                  <a:schemeClr val="tx1"/>
                </a:solidFill>
                <a:effectLst/>
                <a:latin typeface="+mn-lt"/>
                <a:ea typeface="+mn-ea"/>
                <a:cs typeface="+mn-cs"/>
              </a:rPr>
              <a:t>	for example say you are cleaning a transactions table you might have the orders all in one table and the payments in another and will need to join the two tables together.  </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08CA472-7F2E-4E76-B936-E2F0FA71052E}" type="slidenum">
              <a:rPr lang="en-US" smtClean="0"/>
              <a:t>2</a:t>
            </a:fld>
            <a:endParaRPr lang="en-US"/>
          </a:p>
        </p:txBody>
      </p:sp>
    </p:spTree>
    <p:extLst>
      <p:ext uri="{BB962C8B-B14F-4D97-AF65-F5344CB8AC3E}">
        <p14:creationId xmlns:p14="http://schemas.microsoft.com/office/powerpoint/2010/main" val="16777924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Controls structures </a:t>
            </a:r>
          </a:p>
          <a:p>
            <a:endParaRPr lang="en-US" dirty="0"/>
          </a:p>
          <a:p>
            <a:r>
              <a:rPr lang="en-US" dirty="0"/>
              <a:t>Revenue forecasts/ goals compared to incoming numbers </a:t>
            </a:r>
          </a:p>
          <a:p>
            <a:r>
              <a:rPr lang="en-US" dirty="0"/>
              <a:t>Country codes that need to be mapped </a:t>
            </a:r>
          </a:p>
          <a:p>
            <a:endParaRPr lang="en-US" dirty="0"/>
          </a:p>
          <a:p>
            <a:r>
              <a:rPr lang="en-US" dirty="0"/>
              <a:t>Understanding raw data </a:t>
            </a:r>
          </a:p>
          <a:p>
            <a:r>
              <a:rPr lang="en-US" dirty="0"/>
              <a:t>Snapshot to compare old data </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508CA472-7F2E-4E76-B936-E2F0FA71052E}" type="slidenum">
              <a:rPr lang="en-US" smtClean="0"/>
              <a:t>3</a:t>
            </a:fld>
            <a:endParaRPr lang="en-US"/>
          </a:p>
        </p:txBody>
      </p:sp>
    </p:spTree>
    <p:extLst>
      <p:ext uri="{BB962C8B-B14F-4D97-AF65-F5344CB8AC3E}">
        <p14:creationId xmlns:p14="http://schemas.microsoft.com/office/powerpoint/2010/main" val="26523996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select</a:t>
            </a:r>
          </a:p>
          <a:p>
            <a:r>
              <a:rPr lang="en-US" sz="1200" b="0" i="0" kern="1200" dirty="0" err="1">
                <a:solidFill>
                  <a:schemeClr val="tx1"/>
                </a:solidFill>
                <a:effectLst/>
                <a:latin typeface="+mn-lt"/>
                <a:ea typeface="+mn-ea"/>
                <a:cs typeface="+mn-cs"/>
              </a:rPr>
              <a:t>order_id</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sum(case when </a:t>
            </a:r>
            <a:r>
              <a:rPr lang="en-US" sz="1200" b="0" i="0" kern="1200" dirty="0" err="1">
                <a:solidFill>
                  <a:schemeClr val="tx1"/>
                </a:solidFill>
                <a:effectLst/>
                <a:latin typeface="+mn-lt"/>
                <a:ea typeface="+mn-ea"/>
                <a:cs typeface="+mn-cs"/>
              </a:rPr>
              <a:t>payment_method</a:t>
            </a:r>
            <a:r>
              <a:rPr lang="en-US" sz="1200" b="0" i="0" kern="1200" dirty="0">
                <a:solidFill>
                  <a:schemeClr val="tx1"/>
                </a:solidFill>
                <a:effectLst/>
                <a:latin typeface="+mn-lt"/>
                <a:ea typeface="+mn-ea"/>
                <a:cs typeface="+mn-cs"/>
              </a:rPr>
              <a:t> = '</a:t>
            </a:r>
            <a:r>
              <a:rPr lang="en-US" sz="1200" b="0" i="0" kern="1200" dirty="0" err="1">
                <a:solidFill>
                  <a:schemeClr val="tx1"/>
                </a:solidFill>
                <a:effectLst/>
                <a:latin typeface="+mn-lt"/>
                <a:ea typeface="+mn-ea"/>
                <a:cs typeface="+mn-cs"/>
              </a:rPr>
              <a:t>bank_transfer</a:t>
            </a:r>
            <a:r>
              <a:rPr lang="en-US" sz="1200" b="0" i="0" kern="1200" dirty="0">
                <a:solidFill>
                  <a:schemeClr val="tx1"/>
                </a:solidFill>
                <a:effectLst/>
                <a:latin typeface="+mn-lt"/>
                <a:ea typeface="+mn-ea"/>
                <a:cs typeface="+mn-cs"/>
              </a:rPr>
              <a:t>' then amount end) as </a:t>
            </a:r>
            <a:r>
              <a:rPr lang="en-US" sz="1200" b="0" i="0" kern="1200" dirty="0" err="1">
                <a:solidFill>
                  <a:schemeClr val="tx1"/>
                </a:solidFill>
                <a:effectLst/>
                <a:latin typeface="+mn-lt"/>
                <a:ea typeface="+mn-ea"/>
                <a:cs typeface="+mn-cs"/>
              </a:rPr>
              <a:t>bank_transfer_amount</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sum(case when </a:t>
            </a:r>
            <a:r>
              <a:rPr lang="en-US" sz="1200" b="0" i="0" kern="1200" dirty="0" err="1">
                <a:solidFill>
                  <a:schemeClr val="tx1"/>
                </a:solidFill>
                <a:effectLst/>
                <a:latin typeface="+mn-lt"/>
                <a:ea typeface="+mn-ea"/>
                <a:cs typeface="+mn-cs"/>
              </a:rPr>
              <a:t>payment_method</a:t>
            </a:r>
            <a:r>
              <a:rPr lang="en-US" sz="1200" b="0" i="0" kern="1200" dirty="0">
                <a:solidFill>
                  <a:schemeClr val="tx1"/>
                </a:solidFill>
                <a:effectLst/>
                <a:latin typeface="+mn-lt"/>
                <a:ea typeface="+mn-ea"/>
                <a:cs typeface="+mn-cs"/>
              </a:rPr>
              <a:t> = '</a:t>
            </a:r>
            <a:r>
              <a:rPr lang="en-US" sz="1200" b="0" i="0" kern="1200" dirty="0" err="1">
                <a:solidFill>
                  <a:schemeClr val="tx1"/>
                </a:solidFill>
                <a:effectLst/>
                <a:latin typeface="+mn-lt"/>
                <a:ea typeface="+mn-ea"/>
                <a:cs typeface="+mn-cs"/>
              </a:rPr>
              <a:t>credit_card</a:t>
            </a:r>
            <a:r>
              <a:rPr lang="en-US" sz="1200" b="0" i="0" kern="1200" dirty="0">
                <a:solidFill>
                  <a:schemeClr val="tx1"/>
                </a:solidFill>
                <a:effectLst/>
                <a:latin typeface="+mn-lt"/>
                <a:ea typeface="+mn-ea"/>
                <a:cs typeface="+mn-cs"/>
              </a:rPr>
              <a:t>' then amount end) as </a:t>
            </a:r>
            <a:r>
              <a:rPr lang="en-US" sz="1200" b="0" i="0" kern="1200" dirty="0" err="1">
                <a:solidFill>
                  <a:schemeClr val="tx1"/>
                </a:solidFill>
                <a:effectLst/>
                <a:latin typeface="+mn-lt"/>
                <a:ea typeface="+mn-ea"/>
                <a:cs typeface="+mn-cs"/>
              </a:rPr>
              <a:t>credit_card_amount</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sum(case when </a:t>
            </a:r>
            <a:r>
              <a:rPr lang="en-US" sz="1200" b="0" i="0" kern="1200" dirty="0" err="1">
                <a:solidFill>
                  <a:schemeClr val="tx1"/>
                </a:solidFill>
                <a:effectLst/>
                <a:latin typeface="+mn-lt"/>
                <a:ea typeface="+mn-ea"/>
                <a:cs typeface="+mn-cs"/>
              </a:rPr>
              <a:t>payment_method</a:t>
            </a:r>
            <a:r>
              <a:rPr lang="en-US" sz="1200" b="0" i="0" kern="1200" dirty="0">
                <a:solidFill>
                  <a:schemeClr val="tx1"/>
                </a:solidFill>
                <a:effectLst/>
                <a:latin typeface="+mn-lt"/>
                <a:ea typeface="+mn-ea"/>
                <a:cs typeface="+mn-cs"/>
              </a:rPr>
              <a:t> = '</a:t>
            </a:r>
            <a:r>
              <a:rPr lang="en-US" sz="1200" b="0" i="0" kern="1200" dirty="0" err="1">
                <a:solidFill>
                  <a:schemeClr val="tx1"/>
                </a:solidFill>
                <a:effectLst/>
                <a:latin typeface="+mn-lt"/>
                <a:ea typeface="+mn-ea"/>
                <a:cs typeface="+mn-cs"/>
              </a:rPr>
              <a:t>gift_card</a:t>
            </a:r>
            <a:r>
              <a:rPr lang="en-US" sz="1200" b="0" i="0" kern="1200" dirty="0">
                <a:solidFill>
                  <a:schemeClr val="tx1"/>
                </a:solidFill>
                <a:effectLst/>
                <a:latin typeface="+mn-lt"/>
                <a:ea typeface="+mn-ea"/>
                <a:cs typeface="+mn-cs"/>
              </a:rPr>
              <a:t>' then amount end) as </a:t>
            </a:r>
            <a:r>
              <a:rPr lang="en-US" sz="1200" b="0" i="0" kern="1200" dirty="0" err="1">
                <a:solidFill>
                  <a:schemeClr val="tx1"/>
                </a:solidFill>
                <a:effectLst/>
                <a:latin typeface="+mn-lt"/>
                <a:ea typeface="+mn-ea"/>
                <a:cs typeface="+mn-cs"/>
              </a:rPr>
              <a:t>gift_card_amount</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sum(amount) as </a:t>
            </a:r>
            <a:r>
              <a:rPr lang="en-US" sz="1200" b="0" i="0" kern="1200" dirty="0" err="1">
                <a:solidFill>
                  <a:schemeClr val="tx1"/>
                </a:solidFill>
                <a:effectLst/>
                <a:latin typeface="+mn-lt"/>
                <a:ea typeface="+mn-ea"/>
                <a:cs typeface="+mn-cs"/>
              </a:rPr>
              <a:t>total_amount</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from {{ ref('</a:t>
            </a:r>
            <a:r>
              <a:rPr lang="en-US" sz="1200" b="0" i="0" kern="1200" dirty="0" err="1">
                <a:solidFill>
                  <a:schemeClr val="tx1"/>
                </a:solidFill>
                <a:effectLst/>
                <a:latin typeface="+mn-lt"/>
                <a:ea typeface="+mn-ea"/>
                <a:cs typeface="+mn-cs"/>
              </a:rPr>
              <a:t>raw_payments</a:t>
            </a:r>
            <a:r>
              <a:rPr lang="en-US" sz="1200" b="0" i="0" kern="1200" dirty="0">
                <a:solidFill>
                  <a:schemeClr val="tx1"/>
                </a:solidFill>
                <a:effectLst/>
                <a:latin typeface="+mn-lt"/>
                <a:ea typeface="+mn-ea"/>
                <a:cs typeface="+mn-cs"/>
              </a:rPr>
              <a:t>') }}</a:t>
            </a:r>
          </a:p>
          <a:p>
            <a:r>
              <a:rPr lang="en-US" sz="1200" b="0" i="0" kern="1200" dirty="0">
                <a:solidFill>
                  <a:schemeClr val="tx1"/>
                </a:solidFill>
                <a:effectLst/>
                <a:latin typeface="+mn-lt"/>
                <a:ea typeface="+mn-ea"/>
                <a:cs typeface="+mn-cs"/>
              </a:rPr>
              <a:t>group by 1</a:t>
            </a:r>
          </a:p>
          <a:p>
            <a:endParaRPr lang="en-US" dirty="0"/>
          </a:p>
          <a:p>
            <a:endParaRPr lang="en-US" dirty="0"/>
          </a:p>
          <a:p>
            <a:r>
              <a:rPr lang="en-US" sz="1200" b="0" i="0" kern="1200" dirty="0">
                <a:solidFill>
                  <a:schemeClr val="tx1"/>
                </a:solidFill>
                <a:effectLst/>
                <a:latin typeface="+mn-lt"/>
                <a:ea typeface="+mn-ea"/>
                <a:cs typeface="+mn-cs"/>
              </a:rPr>
              <a:t>select</a:t>
            </a:r>
          </a:p>
          <a:p>
            <a:r>
              <a:rPr lang="en-US" sz="1200" b="0" i="0" kern="1200" dirty="0" err="1">
                <a:solidFill>
                  <a:schemeClr val="tx1"/>
                </a:solidFill>
                <a:effectLst/>
                <a:latin typeface="+mn-lt"/>
                <a:ea typeface="+mn-ea"/>
                <a:cs typeface="+mn-cs"/>
              </a:rPr>
              <a:t>order_id</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 for </a:t>
            </a:r>
            <a:r>
              <a:rPr lang="en-US" sz="1200" b="0" i="0" kern="1200" dirty="0" err="1">
                <a:solidFill>
                  <a:schemeClr val="tx1"/>
                </a:solidFill>
                <a:effectLst/>
                <a:latin typeface="+mn-lt"/>
                <a:ea typeface="+mn-ea"/>
                <a:cs typeface="+mn-cs"/>
              </a:rPr>
              <a:t>payment_method</a:t>
            </a:r>
            <a:r>
              <a:rPr lang="en-US" sz="1200" b="0" i="0" kern="1200" dirty="0">
                <a:solidFill>
                  <a:schemeClr val="tx1"/>
                </a:solidFill>
                <a:effectLst/>
                <a:latin typeface="+mn-lt"/>
                <a:ea typeface="+mn-ea"/>
                <a:cs typeface="+mn-cs"/>
              </a:rPr>
              <a:t> in ["</a:t>
            </a:r>
            <a:r>
              <a:rPr lang="en-US" sz="1200" b="0" i="0" kern="1200" dirty="0" err="1">
                <a:solidFill>
                  <a:schemeClr val="tx1"/>
                </a:solidFill>
                <a:effectLst/>
                <a:latin typeface="+mn-lt"/>
                <a:ea typeface="+mn-ea"/>
                <a:cs typeface="+mn-cs"/>
              </a:rPr>
              <a:t>bank_transfer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credit_card</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gift_card</a:t>
            </a:r>
            <a:r>
              <a:rPr lang="en-US" sz="1200" b="0" i="0" kern="1200" dirty="0">
                <a:solidFill>
                  <a:schemeClr val="tx1"/>
                </a:solidFill>
                <a:effectLst/>
                <a:latin typeface="+mn-lt"/>
                <a:ea typeface="+mn-ea"/>
                <a:cs typeface="+mn-cs"/>
              </a:rPr>
              <a:t>"] %}</a:t>
            </a:r>
          </a:p>
          <a:p>
            <a:r>
              <a:rPr lang="en-US" sz="1200" b="0" i="0" kern="1200" dirty="0">
                <a:solidFill>
                  <a:schemeClr val="tx1"/>
                </a:solidFill>
                <a:effectLst/>
                <a:latin typeface="+mn-lt"/>
                <a:ea typeface="+mn-ea"/>
                <a:cs typeface="+mn-cs"/>
              </a:rPr>
              <a:t>sum(case when </a:t>
            </a:r>
            <a:r>
              <a:rPr lang="en-US" sz="1200" b="0" i="0" kern="1200" dirty="0" err="1">
                <a:solidFill>
                  <a:schemeClr val="tx1"/>
                </a:solidFill>
                <a:effectLst/>
                <a:latin typeface="+mn-lt"/>
                <a:ea typeface="+mn-ea"/>
                <a:cs typeface="+mn-cs"/>
              </a:rPr>
              <a:t>payment_method</a:t>
            </a:r>
            <a:r>
              <a:rPr lang="en-US" sz="1200" b="0" i="0" kern="1200" dirty="0">
                <a:solidFill>
                  <a:schemeClr val="tx1"/>
                </a:solidFill>
                <a:effectLst/>
                <a:latin typeface="+mn-lt"/>
                <a:ea typeface="+mn-ea"/>
                <a:cs typeface="+mn-cs"/>
              </a:rPr>
              <a:t> = '{{</a:t>
            </a:r>
            <a:r>
              <a:rPr lang="en-US" sz="1200" b="0" i="0" kern="1200" dirty="0" err="1">
                <a:solidFill>
                  <a:schemeClr val="tx1"/>
                </a:solidFill>
                <a:effectLst/>
                <a:latin typeface="+mn-lt"/>
                <a:ea typeface="+mn-ea"/>
                <a:cs typeface="+mn-cs"/>
              </a:rPr>
              <a:t>payment_method</a:t>
            </a:r>
            <a:r>
              <a:rPr lang="en-US" sz="1200" b="0" i="0" kern="1200" dirty="0">
                <a:solidFill>
                  <a:schemeClr val="tx1"/>
                </a:solidFill>
                <a:effectLst/>
                <a:latin typeface="+mn-lt"/>
                <a:ea typeface="+mn-ea"/>
                <a:cs typeface="+mn-cs"/>
              </a:rPr>
              <a:t>}}' then amount end) as {{</a:t>
            </a:r>
            <a:r>
              <a:rPr lang="en-US" sz="1200" b="0" i="0" kern="1200" dirty="0" err="1">
                <a:solidFill>
                  <a:schemeClr val="tx1"/>
                </a:solidFill>
                <a:effectLst/>
                <a:latin typeface="+mn-lt"/>
                <a:ea typeface="+mn-ea"/>
                <a:cs typeface="+mn-cs"/>
              </a:rPr>
              <a:t>payment_method</a:t>
            </a:r>
            <a:r>
              <a:rPr lang="en-US" sz="1200" b="0" i="0" kern="1200" dirty="0">
                <a:solidFill>
                  <a:schemeClr val="tx1"/>
                </a:solidFill>
                <a:effectLst/>
                <a:latin typeface="+mn-lt"/>
                <a:ea typeface="+mn-ea"/>
                <a:cs typeface="+mn-cs"/>
              </a:rPr>
              <a:t>}}_amount,</a:t>
            </a:r>
          </a:p>
          <a:p>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endfor</a:t>
            </a:r>
            <a:r>
              <a:rPr lang="en-US" sz="1200" b="0" i="0" kern="1200" dirty="0">
                <a:solidFill>
                  <a:schemeClr val="tx1"/>
                </a:solidFill>
                <a:effectLst/>
                <a:latin typeface="+mn-lt"/>
                <a:ea typeface="+mn-ea"/>
                <a:cs typeface="+mn-cs"/>
              </a:rPr>
              <a:t> %}</a:t>
            </a:r>
          </a:p>
          <a:p>
            <a:r>
              <a:rPr lang="en-US" sz="1200" b="0" i="0" kern="1200" dirty="0">
                <a:solidFill>
                  <a:schemeClr val="tx1"/>
                </a:solidFill>
                <a:effectLst/>
                <a:latin typeface="+mn-lt"/>
                <a:ea typeface="+mn-ea"/>
                <a:cs typeface="+mn-cs"/>
              </a:rPr>
              <a:t>sum(amount) as </a:t>
            </a:r>
            <a:r>
              <a:rPr lang="en-US" sz="1200" b="0" i="0" kern="1200" dirty="0" err="1">
                <a:solidFill>
                  <a:schemeClr val="tx1"/>
                </a:solidFill>
                <a:effectLst/>
                <a:latin typeface="+mn-lt"/>
                <a:ea typeface="+mn-ea"/>
                <a:cs typeface="+mn-cs"/>
              </a:rPr>
              <a:t>total_amount</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from {{ ref('</a:t>
            </a:r>
            <a:r>
              <a:rPr lang="en-US" sz="1200" b="0" i="0" kern="1200" dirty="0" err="1">
                <a:solidFill>
                  <a:schemeClr val="tx1"/>
                </a:solidFill>
                <a:effectLst/>
                <a:latin typeface="+mn-lt"/>
                <a:ea typeface="+mn-ea"/>
                <a:cs typeface="+mn-cs"/>
              </a:rPr>
              <a:t>raw_payments</a:t>
            </a:r>
            <a:r>
              <a:rPr lang="en-US" sz="1200" b="0" i="0" kern="1200" dirty="0">
                <a:solidFill>
                  <a:schemeClr val="tx1"/>
                </a:solidFill>
                <a:effectLst/>
                <a:latin typeface="+mn-lt"/>
                <a:ea typeface="+mn-ea"/>
                <a:cs typeface="+mn-cs"/>
              </a:rPr>
              <a:t>') }}</a:t>
            </a:r>
          </a:p>
          <a:p>
            <a:r>
              <a:rPr lang="en-US" sz="1200" b="0" i="0" kern="1200" dirty="0">
                <a:solidFill>
                  <a:schemeClr val="tx1"/>
                </a:solidFill>
                <a:effectLst/>
                <a:latin typeface="+mn-lt"/>
                <a:ea typeface="+mn-ea"/>
                <a:cs typeface="+mn-cs"/>
              </a:rPr>
              <a:t>group by 1</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This list is short but imagine having a huge list of payment types or maybe user agents</a:t>
            </a:r>
          </a:p>
          <a:p>
            <a:r>
              <a:rPr lang="en-US" sz="1200" b="0" i="0" kern="1200" dirty="0">
                <a:solidFill>
                  <a:schemeClr val="tx1"/>
                </a:solidFill>
                <a:effectLst/>
                <a:latin typeface="+mn-lt"/>
                <a:ea typeface="+mn-ea"/>
                <a:cs typeface="+mn-cs"/>
              </a:rPr>
              <a:t>Create a macro from another model that may contain the entire list and use it instead of hardcoding the list.  Helps with updates to the list without having to go in and change the code.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Imagine having to remember all the locations this code might be used and you have to change all of them.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Whenever you're trying to solve a problem that you think others may have solved previously, it's worth checking the </a:t>
            </a:r>
            <a:r>
              <a:rPr lang="en-US" sz="1200" b="0" i="0" kern="1200" dirty="0">
                <a:solidFill>
                  <a:schemeClr val="tx1"/>
                </a:solidFill>
                <a:effectLst/>
                <a:latin typeface="+mn-lt"/>
                <a:ea typeface="+mn-ea"/>
                <a:cs typeface="+mn-cs"/>
                <a:hlinkClick r:id="rId3"/>
              </a:rPr>
              <a:t>dbt-utils</a:t>
            </a:r>
            <a:r>
              <a:rPr lang="en-US" sz="1200" b="0" i="0" kern="1200" dirty="0">
                <a:solidFill>
                  <a:schemeClr val="tx1"/>
                </a:solidFill>
                <a:effectLst/>
                <a:latin typeface="+mn-lt"/>
                <a:ea typeface="+mn-ea"/>
                <a:cs typeface="+mn-cs"/>
              </a:rPr>
              <a:t> package to see if someone has shared their code!</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 </a:t>
            </a:r>
          </a:p>
          <a:p>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08CA472-7F2E-4E76-B936-E2F0FA71052E}" type="slidenum">
              <a:rPr lang="en-US" smtClean="0"/>
              <a:t>4</a:t>
            </a:fld>
            <a:endParaRPr lang="en-US"/>
          </a:p>
        </p:txBody>
      </p:sp>
    </p:spTree>
    <p:extLst>
      <p:ext uri="{BB962C8B-B14F-4D97-AF65-F5344CB8AC3E}">
        <p14:creationId xmlns:p14="http://schemas.microsoft.com/office/powerpoint/2010/main" val="9580472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Remember in mod 1 we discussed config files</a:t>
            </a:r>
          </a:p>
          <a:p>
            <a:endParaRPr lang="en-US" dirty="0"/>
          </a:p>
          <a:p>
            <a:r>
              <a:rPr lang="en-US" dirty="0"/>
              <a:t>The files can contain a multitude of other resources like snapshots, seeds, tests, macros, documentation, or sources</a:t>
            </a:r>
          </a:p>
          <a:p>
            <a:endParaRPr lang="en-US" dirty="0"/>
          </a:p>
          <a:p>
            <a:endParaRPr lang="en-US" dirty="0"/>
          </a:p>
        </p:txBody>
      </p:sp>
      <p:sp>
        <p:nvSpPr>
          <p:cNvPr id="4" name="Slide Number Placeholder 3"/>
          <p:cNvSpPr>
            <a:spLocks noGrp="1"/>
          </p:cNvSpPr>
          <p:nvPr>
            <p:ph type="sldNum" sz="quarter" idx="5"/>
          </p:nvPr>
        </p:nvSpPr>
        <p:spPr/>
        <p:txBody>
          <a:bodyPr/>
          <a:lstStyle/>
          <a:p>
            <a:fld id="{508CA472-7F2E-4E76-B936-E2F0FA71052E}" type="slidenum">
              <a:rPr lang="en-US" smtClean="0"/>
              <a:t>5</a:t>
            </a:fld>
            <a:endParaRPr lang="en-US"/>
          </a:p>
        </p:txBody>
      </p:sp>
    </p:spTree>
    <p:extLst>
      <p:ext uri="{BB962C8B-B14F-4D97-AF65-F5344CB8AC3E}">
        <p14:creationId xmlns:p14="http://schemas.microsoft.com/office/powerpoint/2010/main" val="19404809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Authentication Levels</a:t>
            </a:r>
          </a:p>
          <a:p>
            <a:r>
              <a:rPr lang="en-US" sz="1200" b="0" i="0" kern="1200" dirty="0">
                <a:solidFill>
                  <a:schemeClr val="tx1"/>
                </a:solidFill>
                <a:effectLst/>
                <a:latin typeface="+mn-lt"/>
                <a:ea typeface="+mn-ea"/>
                <a:cs typeface="+mn-cs"/>
              </a:rPr>
              <a:t>With GitLab you can set and modify people’s permissions according to their role. In GitHub, you can decide if someone gets a read or write access to a repository</a:t>
            </a:r>
          </a:p>
          <a:p>
            <a:r>
              <a:rPr lang="en-US" sz="1200" b="0" i="0" kern="1200" dirty="0">
                <a:solidFill>
                  <a:schemeClr val="tx1"/>
                </a:solidFill>
                <a:effectLst/>
                <a:latin typeface="+mn-lt"/>
                <a:ea typeface="+mn-ea"/>
                <a:cs typeface="+mn-cs"/>
              </a:rPr>
              <a:t>With GitLab you can provide access to the issue tracker (for example) without giving permission to the source code. This is obviously great for larger teams and enterprises with role-based contributors.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One of the big differences between GitLab and GitHub is the built-in Continuous Integration/Delivery of GitLab</a:t>
            </a:r>
          </a:p>
          <a:p>
            <a:r>
              <a:rPr lang="en-US" sz="1200" b="0" i="0" kern="1200" dirty="0">
                <a:solidFill>
                  <a:schemeClr val="tx1"/>
                </a:solidFill>
                <a:effectLst/>
                <a:latin typeface="+mn-lt"/>
                <a:ea typeface="+mn-ea"/>
                <a:cs typeface="+mn-cs"/>
              </a:rPr>
              <a:t>GitLab offers its very own CI for free. No need to use an external CI service. And if you are already used to an external CI, you can obviously integrate with Jenkins, </a:t>
            </a:r>
            <a:r>
              <a:rPr lang="en-US" sz="1200" b="0" i="0" kern="1200" dirty="0" err="1">
                <a:solidFill>
                  <a:schemeClr val="tx1"/>
                </a:solidFill>
                <a:effectLst/>
                <a:latin typeface="+mn-lt"/>
                <a:ea typeface="+mn-ea"/>
                <a:cs typeface="+mn-cs"/>
              </a:rPr>
              <a:t>Codeship</a:t>
            </a:r>
            <a:r>
              <a:rPr lang="en-US" sz="1200" b="0" i="0" kern="1200" dirty="0">
                <a:solidFill>
                  <a:schemeClr val="tx1"/>
                </a:solidFill>
                <a:effectLst/>
                <a:latin typeface="+mn-lt"/>
                <a:ea typeface="+mn-ea"/>
                <a:cs typeface="+mn-cs"/>
              </a:rPr>
              <a:t>, and others</a:t>
            </a:r>
          </a:p>
          <a:p>
            <a:r>
              <a:rPr lang="en-US" sz="1200" b="0" i="0" kern="1200" dirty="0">
                <a:solidFill>
                  <a:schemeClr val="tx1"/>
                </a:solidFill>
                <a:effectLst/>
                <a:latin typeface="+mn-lt"/>
                <a:ea typeface="+mn-ea"/>
                <a:cs typeface="+mn-cs"/>
              </a:rPr>
              <a:t>GitHub offers various 3rd party integrations – such as Travis CI, </a:t>
            </a:r>
            <a:r>
              <a:rPr lang="en-US" sz="1200" b="0" i="0" kern="1200" dirty="0" err="1">
                <a:solidFill>
                  <a:schemeClr val="tx1"/>
                </a:solidFill>
                <a:effectLst/>
                <a:latin typeface="+mn-lt"/>
                <a:ea typeface="+mn-ea"/>
                <a:cs typeface="+mn-cs"/>
              </a:rPr>
              <a:t>CircleCI</a:t>
            </a:r>
            <a:r>
              <a:rPr lang="en-US" sz="1200" b="0" i="0" kern="1200" dirty="0">
                <a:solidFill>
                  <a:schemeClr val="tx1"/>
                </a:solidFill>
                <a:effectLst/>
                <a:latin typeface="+mn-lt"/>
                <a:ea typeface="+mn-ea"/>
                <a:cs typeface="+mn-cs"/>
              </a:rPr>
              <a:t> or </a:t>
            </a:r>
            <a:r>
              <a:rPr lang="en-US" sz="1200" b="0" i="0" kern="1200" dirty="0" err="1">
                <a:solidFill>
                  <a:schemeClr val="tx1"/>
                </a:solidFill>
                <a:effectLst/>
                <a:latin typeface="+mn-lt"/>
                <a:ea typeface="+mn-ea"/>
                <a:cs typeface="+mn-cs"/>
              </a:rPr>
              <a:t>Codeship</a:t>
            </a:r>
            <a:r>
              <a:rPr lang="en-US" sz="1200" b="0" i="0" kern="1200" dirty="0">
                <a:solidFill>
                  <a:schemeClr val="tx1"/>
                </a:solidFill>
                <a:effectLst/>
                <a:latin typeface="+mn-lt"/>
                <a:ea typeface="+mn-ea"/>
                <a:cs typeface="+mn-cs"/>
              </a:rPr>
              <a:t> – for running and testing your code. However, there’s no built-in CI solution at the moment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operations dashboard that lets you understand the dependencies of your development and DevOps efforts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Both are great issue trackers, especially when connected with a visual bug tracker like </a:t>
            </a:r>
            <a:r>
              <a:rPr lang="en-US" sz="1200" b="0" i="0" kern="1200" dirty="0">
                <a:solidFill>
                  <a:schemeClr val="tx1"/>
                </a:solidFill>
                <a:effectLst/>
                <a:latin typeface="+mn-lt"/>
                <a:ea typeface="+mn-ea"/>
                <a:cs typeface="+mn-cs"/>
                <a:hlinkClick r:id="rId3"/>
              </a:rPr>
              <a:t>Usersnap</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GitLab offers </a:t>
            </a:r>
            <a:r>
              <a:rPr lang="en-US" sz="1200" b="0" i="0" kern="1200" dirty="0">
                <a:solidFill>
                  <a:schemeClr val="tx1"/>
                </a:solidFill>
                <a:effectLst/>
                <a:latin typeface="+mn-lt"/>
                <a:ea typeface="+mn-ea"/>
                <a:cs typeface="+mn-cs"/>
                <a:hlinkClick r:id="rId4"/>
              </a:rPr>
              <a:t>detailed documentation</a:t>
            </a:r>
            <a:r>
              <a:rPr lang="en-US" sz="1200" b="0" i="0" kern="1200" dirty="0">
                <a:solidFill>
                  <a:schemeClr val="tx1"/>
                </a:solidFill>
                <a:effectLst/>
                <a:latin typeface="+mn-lt"/>
                <a:ea typeface="+mn-ea"/>
                <a:cs typeface="+mn-cs"/>
              </a:rPr>
              <a:t> on how to import your data</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If you’re looking for the biggest community of developers, chances are high that GitHub is the better place to be</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08CA472-7F2E-4E76-B936-E2F0FA71052E}" type="slidenum">
              <a:rPr lang="en-US" smtClean="0"/>
              <a:t>6</a:t>
            </a:fld>
            <a:endParaRPr lang="en-US"/>
          </a:p>
        </p:txBody>
      </p:sp>
    </p:spTree>
    <p:extLst>
      <p:ext uri="{BB962C8B-B14F-4D97-AF65-F5344CB8AC3E}">
        <p14:creationId xmlns:p14="http://schemas.microsoft.com/office/powerpoint/2010/main" val="23909366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a:solidFill>
                  <a:schemeClr val="tx1"/>
                </a:solidFill>
                <a:effectLst/>
                <a:latin typeface="+mn-lt"/>
                <a:ea typeface="+mn-ea"/>
                <a:cs typeface="+mn-cs"/>
              </a:rPr>
              <a:t>If you have a code change in your repository, and want to move it to a target repository, then:</a:t>
            </a:r>
          </a:p>
          <a:p>
            <a:pPr fontAlgn="base"/>
            <a:r>
              <a:rPr lang="en-US" sz="1200" b="0" i="0" kern="1200" dirty="0">
                <a:solidFill>
                  <a:schemeClr val="tx1"/>
                </a:solidFill>
                <a:effectLst/>
                <a:latin typeface="+mn-lt"/>
                <a:ea typeface="+mn-ea"/>
                <a:cs typeface="+mn-cs"/>
              </a:rPr>
              <a:t>"Push" is you forcing the changes being present in the target repository (git push).</a:t>
            </a:r>
          </a:p>
          <a:p>
            <a:pPr fontAlgn="base"/>
            <a:r>
              <a:rPr lang="en-US" sz="1200" b="0" i="0" kern="1200" dirty="0">
                <a:solidFill>
                  <a:schemeClr val="tx1"/>
                </a:solidFill>
                <a:effectLst/>
                <a:latin typeface="+mn-lt"/>
                <a:ea typeface="+mn-ea"/>
                <a:cs typeface="+mn-cs"/>
              </a:rPr>
              <a:t>"Pull" is the target repository grabbing your changes to be present there (git pull from the other repo).</a:t>
            </a:r>
          </a:p>
          <a:p>
            <a:endParaRPr lang="en-US" dirty="0"/>
          </a:p>
        </p:txBody>
      </p:sp>
      <p:sp>
        <p:nvSpPr>
          <p:cNvPr id="4" name="Slide Number Placeholder 3"/>
          <p:cNvSpPr>
            <a:spLocks noGrp="1"/>
          </p:cNvSpPr>
          <p:nvPr>
            <p:ph type="sldNum" sz="quarter" idx="5"/>
          </p:nvPr>
        </p:nvSpPr>
        <p:spPr/>
        <p:txBody>
          <a:bodyPr/>
          <a:lstStyle/>
          <a:p>
            <a:fld id="{508CA472-7F2E-4E76-B936-E2F0FA71052E}" type="slidenum">
              <a:rPr lang="en-US" smtClean="0"/>
              <a:t>7</a:t>
            </a:fld>
            <a:endParaRPr lang="en-US"/>
          </a:p>
        </p:txBody>
      </p:sp>
    </p:spTree>
    <p:extLst>
      <p:ext uri="{BB962C8B-B14F-4D97-AF65-F5344CB8AC3E}">
        <p14:creationId xmlns:p14="http://schemas.microsoft.com/office/powerpoint/2010/main" val="2763296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7970377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DBT working session </a:t>
            </a:r>
          </a:p>
        </p:txBody>
      </p:sp>
      <p:sp>
        <p:nvSpPr>
          <p:cNvPr id="4" name="Slide Number Placeholder 3"/>
          <p:cNvSpPr>
            <a:spLocks noGrp="1"/>
          </p:cNvSpPr>
          <p:nvPr>
            <p:ph type="sldNum" sz="quarter" idx="5"/>
          </p:nvPr>
        </p:nvSpPr>
        <p:spPr/>
        <p:txBody>
          <a:bodyPr/>
          <a:lstStyle/>
          <a:p>
            <a:fld id="{508CA472-7F2E-4E76-B936-E2F0FA71052E}" type="slidenum">
              <a:rPr lang="en-US" smtClean="0"/>
              <a:t>10</a:t>
            </a:fld>
            <a:endParaRPr lang="en-US"/>
          </a:p>
        </p:txBody>
      </p:sp>
    </p:spTree>
    <p:extLst>
      <p:ext uri="{BB962C8B-B14F-4D97-AF65-F5344CB8AC3E}">
        <p14:creationId xmlns:p14="http://schemas.microsoft.com/office/powerpoint/2010/main" val="127273363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13"/>
        <p:cNvGrpSpPr/>
        <p:nvPr/>
      </p:nvGrpSpPr>
      <p:grpSpPr>
        <a:xfrm>
          <a:off x="0" y="0"/>
          <a:ext cx="0" cy="0"/>
          <a:chOff x="0" y="0"/>
          <a:chExt cx="0" cy="0"/>
        </a:xfrm>
      </p:grpSpPr>
      <p:sp>
        <p:nvSpPr>
          <p:cNvPr id="14" name="Google Shape;14;p2"/>
          <p:cNvSpPr txBox="1">
            <a:spLocks noGrp="1"/>
          </p:cNvSpPr>
          <p:nvPr>
            <p:ph type="ctrTitle"/>
          </p:nvPr>
        </p:nvSpPr>
        <p:spPr>
          <a:xfrm>
            <a:off x="4886326" y="4135428"/>
            <a:ext cx="7305674" cy="952505"/>
          </a:xfrm>
          <a:prstGeom prst="rect">
            <a:avLst/>
          </a:prstGeom>
          <a:noFill/>
          <a:ln>
            <a:noFill/>
          </a:ln>
        </p:spPr>
        <p:txBody>
          <a:bodyPr spcFirstLastPara="1" wrap="square" lIns="0" tIns="0" rIns="91425" bIns="36000" anchor="ctr" anchorCtr="0"/>
          <a:lstStyle>
            <a:lvl1pPr lvl="0" algn="ctr">
              <a:lnSpc>
                <a:spcPct val="100000"/>
              </a:lnSpc>
              <a:spcBef>
                <a:spcPts val="0"/>
              </a:spcBef>
              <a:spcAft>
                <a:spcPts val="0"/>
              </a:spcAft>
              <a:buClr>
                <a:srgbClr val="233445"/>
              </a:buClr>
              <a:buSzPts val="3600"/>
              <a:buFont typeface="Helvetica Neue Light"/>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 name="Google Shape;15;p2"/>
          <p:cNvSpPr txBox="1">
            <a:spLocks noGrp="1"/>
          </p:cNvSpPr>
          <p:nvPr>
            <p:ph type="subTitle" idx="1"/>
          </p:nvPr>
        </p:nvSpPr>
        <p:spPr>
          <a:xfrm>
            <a:off x="5172074" y="5237160"/>
            <a:ext cx="7019925" cy="763590"/>
          </a:xfrm>
          <a:prstGeom prst="rect">
            <a:avLst/>
          </a:prstGeom>
          <a:noFill/>
          <a:ln>
            <a:noFill/>
          </a:ln>
        </p:spPr>
        <p:txBody>
          <a:bodyPr spcFirstLastPara="1" wrap="square" lIns="90000" tIns="46800" rIns="91425" bIns="45700" anchor="t" anchorCtr="0"/>
          <a:lstStyle>
            <a:lvl1pPr lvl="0" algn="ctr">
              <a:lnSpc>
                <a:spcPct val="90000"/>
              </a:lnSpc>
              <a:spcBef>
                <a:spcPts val="1000"/>
              </a:spcBef>
              <a:spcAft>
                <a:spcPts val="0"/>
              </a:spcAft>
              <a:buClr>
                <a:srgbClr val="F17F3A"/>
              </a:buClr>
              <a:buSzPts val="2800"/>
              <a:buFont typeface="Helvetica Neue Light"/>
              <a:buNone/>
              <a:defRPr sz="2800">
                <a:solidFill>
                  <a:srgbClr val="F17F3A"/>
                </a:solidFill>
              </a:defRPr>
            </a:lvl1pPr>
            <a:lvl2pPr lvl="1" algn="ctr">
              <a:lnSpc>
                <a:spcPct val="90000"/>
              </a:lnSpc>
              <a:spcBef>
                <a:spcPts val="500"/>
              </a:spcBef>
              <a:spcAft>
                <a:spcPts val="0"/>
              </a:spcAft>
              <a:buClr>
                <a:srgbClr val="3F3F3F"/>
              </a:buClr>
              <a:buSzPts val="2000"/>
              <a:buFont typeface="Helvetica Neue Light"/>
              <a:buNone/>
              <a:defRPr sz="2000"/>
            </a:lvl2pPr>
            <a:lvl3pPr lvl="2" algn="ctr">
              <a:lnSpc>
                <a:spcPct val="90000"/>
              </a:lnSpc>
              <a:spcBef>
                <a:spcPts val="500"/>
              </a:spcBef>
              <a:spcAft>
                <a:spcPts val="0"/>
              </a:spcAft>
              <a:buClr>
                <a:srgbClr val="3F3F3F"/>
              </a:buClr>
              <a:buSzPts val="1800"/>
              <a:buFont typeface="Helvetica Neue Light"/>
              <a:buNone/>
              <a:defRPr sz="1800"/>
            </a:lvl3pPr>
            <a:lvl4pPr lvl="3" algn="ctr">
              <a:lnSpc>
                <a:spcPct val="90000"/>
              </a:lnSpc>
              <a:spcBef>
                <a:spcPts val="500"/>
              </a:spcBef>
              <a:spcAft>
                <a:spcPts val="0"/>
              </a:spcAft>
              <a:buClr>
                <a:srgbClr val="3F3F3F"/>
              </a:buClr>
              <a:buSzPts val="1600"/>
              <a:buFont typeface="Helvetica Neue Light"/>
              <a:buNone/>
              <a:defRPr sz="1600"/>
            </a:lvl4pPr>
            <a:lvl5pPr lvl="4" algn="ctr">
              <a:lnSpc>
                <a:spcPct val="90000"/>
              </a:lnSpc>
              <a:spcBef>
                <a:spcPts val="500"/>
              </a:spcBef>
              <a:spcAft>
                <a:spcPts val="0"/>
              </a:spcAft>
              <a:buClr>
                <a:srgbClr val="3F3F3F"/>
              </a:buClr>
              <a:buSzPts val="1600"/>
              <a:buFont typeface="Helvetica Neue Light"/>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6" name="Google Shape;16;p2"/>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59"/>
        <p:cNvGrpSpPr/>
        <p:nvPr/>
      </p:nvGrpSpPr>
      <p:grpSpPr>
        <a:xfrm>
          <a:off x="0" y="0"/>
          <a:ext cx="0" cy="0"/>
          <a:chOff x="0" y="0"/>
          <a:chExt cx="0" cy="0"/>
        </a:xfrm>
      </p:grpSpPr>
      <p:sp>
        <p:nvSpPr>
          <p:cNvPr id="60" name="Google Shape;60;p13"/>
          <p:cNvSpPr txBox="1">
            <a:spLocks noGrp="1"/>
          </p:cNvSpPr>
          <p:nvPr>
            <p:ph type="title"/>
          </p:nvPr>
        </p:nvSpPr>
        <p:spPr>
          <a:xfrm rot="5400000">
            <a:off x="7516957" y="2571338"/>
            <a:ext cx="4787601" cy="262890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1" name="Google Shape;61;p13"/>
          <p:cNvSpPr txBox="1">
            <a:spLocks noGrp="1"/>
          </p:cNvSpPr>
          <p:nvPr>
            <p:ph type="body" idx="1"/>
          </p:nvPr>
        </p:nvSpPr>
        <p:spPr>
          <a:xfrm rot="5400000">
            <a:off x="2307432" y="128167"/>
            <a:ext cx="4800600" cy="7529514"/>
          </a:xfrm>
          <a:prstGeom prst="rect">
            <a:avLst/>
          </a:prstGeom>
          <a:noFill/>
          <a:ln>
            <a:noFill/>
          </a:ln>
        </p:spPr>
        <p:txBody>
          <a:bodyPr spcFirstLastPara="1" wrap="square" lIns="90000" tIns="46800" rIns="91425" bIns="45700" anchor="t" anchorCtr="0"/>
          <a:lstStyle>
            <a:lvl1pPr marL="457200" lvl="0" indent="-342900" algn="l">
              <a:lnSpc>
                <a:spcPct val="90000"/>
              </a:lnSpc>
              <a:spcBef>
                <a:spcPts val="1000"/>
              </a:spcBef>
              <a:spcAft>
                <a:spcPts val="0"/>
              </a:spcAft>
              <a:buClr>
                <a:srgbClr val="3F3F3F"/>
              </a:buClr>
              <a:buSzPts val="1800"/>
              <a:buChar char="•"/>
              <a:defRPr/>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2" name="Google Shape;62;p13"/>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1_Content with Caption">
  <p:cSld name="1_Content with Caption">
    <p:bg>
      <p:bgPr>
        <a:solidFill>
          <a:schemeClr val="lt1"/>
        </a:solidFill>
        <a:effectLst/>
      </p:bgPr>
    </p:bg>
    <p:spTree>
      <p:nvGrpSpPr>
        <p:cNvPr id="1" name="Shape 63"/>
        <p:cNvGrpSpPr/>
        <p:nvPr/>
      </p:nvGrpSpPr>
      <p:grpSpPr>
        <a:xfrm>
          <a:off x="0" y="0"/>
          <a:ext cx="0" cy="0"/>
          <a:chOff x="0" y="0"/>
          <a:chExt cx="0" cy="0"/>
        </a:xfrm>
      </p:grpSpPr>
      <p:sp>
        <p:nvSpPr>
          <p:cNvPr id="64" name="Google Shape;64;p14"/>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1_Blank">
  <p:cSld name="1_Blank">
    <p:bg>
      <p:bgPr>
        <a:blipFill>
          <a:blip r:embed="rId2">
            <a:alphaModFix/>
          </a:blip>
          <a:stretch>
            <a:fillRect/>
          </a:stretch>
        </a:blipFill>
        <a:effectLst/>
      </p:bgPr>
    </p:bg>
    <p:spTree>
      <p:nvGrpSpPr>
        <p:cNvPr id="1" name="Shape 65"/>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0"/>
        <p:cNvGrpSpPr/>
        <p:nvPr/>
      </p:nvGrpSpPr>
      <p:grpSpPr>
        <a:xfrm>
          <a:off x="0" y="0"/>
          <a:ext cx="0" cy="0"/>
          <a:chOff x="0" y="0"/>
          <a:chExt cx="0" cy="0"/>
        </a:xfrm>
      </p:grpSpPr>
      <p:sp>
        <p:nvSpPr>
          <p:cNvPr id="21" name="Google Shape;21;p4"/>
          <p:cNvSpPr txBox="1">
            <a:spLocks noGrp="1"/>
          </p:cNvSpPr>
          <p:nvPr>
            <p:ph type="title"/>
          </p:nvPr>
        </p:nvSpPr>
        <p:spPr>
          <a:xfrm>
            <a:off x="952497" y="324000"/>
            <a:ext cx="11232000" cy="90805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2" name="Google Shape;22;p4"/>
          <p:cNvSpPr txBox="1">
            <a:spLocks noGrp="1"/>
          </p:cNvSpPr>
          <p:nvPr>
            <p:ph type="body" idx="1"/>
          </p:nvPr>
        </p:nvSpPr>
        <p:spPr>
          <a:xfrm>
            <a:off x="828000" y="1512000"/>
            <a:ext cx="10512000" cy="4680000"/>
          </a:xfrm>
          <a:prstGeom prst="rect">
            <a:avLst/>
          </a:prstGeom>
          <a:noFill/>
          <a:ln>
            <a:noFill/>
          </a:ln>
        </p:spPr>
        <p:txBody>
          <a:bodyPr spcFirstLastPara="1" wrap="square" lIns="90000" tIns="46800" rIns="91425" bIns="45700" anchor="t" anchorCtr="0"/>
          <a:lstStyle>
            <a:lvl1pPr marL="457200" lvl="0" indent="-381000" algn="l">
              <a:lnSpc>
                <a:spcPct val="90000"/>
              </a:lnSpc>
              <a:spcBef>
                <a:spcPts val="1000"/>
              </a:spcBef>
              <a:spcAft>
                <a:spcPts val="0"/>
              </a:spcAft>
              <a:buClr>
                <a:srgbClr val="3F3F3F"/>
              </a:buClr>
              <a:buSzPts val="2400"/>
              <a:buFont typeface="Helvetica Neue Light"/>
              <a:buChar char="•"/>
              <a:defRPr sz="2400"/>
            </a:lvl1pPr>
            <a:lvl2pPr marL="914400" lvl="1" indent="-368300" algn="l">
              <a:lnSpc>
                <a:spcPct val="90000"/>
              </a:lnSpc>
              <a:spcBef>
                <a:spcPts val="500"/>
              </a:spcBef>
              <a:spcAft>
                <a:spcPts val="0"/>
              </a:spcAft>
              <a:buClr>
                <a:srgbClr val="3F3F3F"/>
              </a:buClr>
              <a:buSzPts val="2200"/>
              <a:buFont typeface="Helvetica Neue Light"/>
              <a:buChar char="•"/>
              <a:defRPr sz="2200"/>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3" name="Google Shape;23;p4"/>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new section">
  <p:cSld name="new section">
    <p:bg>
      <p:bgPr>
        <a:blipFill>
          <a:blip r:embed="rId2">
            <a:alphaModFix/>
          </a:blip>
          <a:stretch>
            <a:fillRect/>
          </a:stretch>
        </a:blipFill>
        <a:effectLst/>
      </p:bgPr>
    </p:bg>
    <p:spTree>
      <p:nvGrpSpPr>
        <p:cNvPr id="1" name="Shape 24"/>
        <p:cNvGrpSpPr/>
        <p:nvPr/>
      </p:nvGrpSpPr>
      <p:grpSpPr>
        <a:xfrm>
          <a:off x="0" y="0"/>
          <a:ext cx="0" cy="0"/>
          <a:chOff x="0" y="0"/>
          <a:chExt cx="0" cy="0"/>
        </a:xfrm>
      </p:grpSpPr>
      <p:sp>
        <p:nvSpPr>
          <p:cNvPr id="25" name="Google Shape;25;p5"/>
          <p:cNvSpPr txBox="1">
            <a:spLocks noGrp="1"/>
          </p:cNvSpPr>
          <p:nvPr>
            <p:ph type="title"/>
          </p:nvPr>
        </p:nvSpPr>
        <p:spPr>
          <a:xfrm>
            <a:off x="829208" y="385645"/>
            <a:ext cx="8797678" cy="90805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 name="Google Shape;26;p5"/>
          <p:cNvSpPr txBox="1">
            <a:spLocks noGrp="1"/>
          </p:cNvSpPr>
          <p:nvPr>
            <p:ph type="body" idx="1"/>
          </p:nvPr>
        </p:nvSpPr>
        <p:spPr>
          <a:xfrm>
            <a:off x="1973263" y="4756150"/>
            <a:ext cx="4122737" cy="1336675"/>
          </a:xfrm>
          <a:prstGeom prst="rect">
            <a:avLst/>
          </a:prstGeom>
          <a:noFill/>
          <a:ln>
            <a:noFill/>
          </a:ln>
        </p:spPr>
        <p:txBody>
          <a:bodyPr spcFirstLastPara="1" wrap="square" lIns="90000" tIns="46800" rIns="91425" bIns="45700" anchor="t" anchorCtr="0"/>
          <a:lstStyle>
            <a:lvl1pPr marL="457200" lvl="0" indent="-228600" algn="l">
              <a:lnSpc>
                <a:spcPct val="90000"/>
              </a:lnSpc>
              <a:spcBef>
                <a:spcPts val="1000"/>
              </a:spcBef>
              <a:spcAft>
                <a:spcPts val="0"/>
              </a:spcAft>
              <a:buClr>
                <a:srgbClr val="3F3F3F"/>
              </a:buClr>
              <a:buSzPts val="2400"/>
              <a:buFont typeface="Helvetica Neue Light"/>
              <a:buNone/>
              <a:defRPr/>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6"/>
          <p:cNvSpPr txBox="1">
            <a:spLocks noGrp="1"/>
          </p:cNvSpPr>
          <p:nvPr>
            <p:ph type="title"/>
          </p:nvPr>
        </p:nvSpPr>
        <p:spPr>
          <a:xfrm>
            <a:off x="952871" y="324000"/>
            <a:ext cx="11232000" cy="90720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3200"/>
              <a:buFont typeface="Helvetica Neue Light"/>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6"/>
          <p:cNvSpPr txBox="1">
            <a:spLocks noGrp="1"/>
          </p:cNvSpPr>
          <p:nvPr>
            <p:ph type="body" idx="1"/>
          </p:nvPr>
        </p:nvSpPr>
        <p:spPr>
          <a:xfrm>
            <a:off x="828000" y="1528306"/>
            <a:ext cx="10512000" cy="4680000"/>
          </a:xfrm>
          <a:prstGeom prst="rect">
            <a:avLst/>
          </a:prstGeom>
          <a:noFill/>
          <a:ln>
            <a:noFill/>
          </a:ln>
        </p:spPr>
        <p:txBody>
          <a:bodyPr spcFirstLastPara="1" wrap="square" lIns="90000" tIns="46800" rIns="91425" bIns="45700" anchor="t" anchorCtr="0"/>
          <a:lstStyle>
            <a:lvl1pPr marL="457200" lvl="0" indent="-228600" algn="l">
              <a:lnSpc>
                <a:spcPct val="90000"/>
              </a:lnSpc>
              <a:spcBef>
                <a:spcPts val="1000"/>
              </a:spcBef>
              <a:spcAft>
                <a:spcPts val="0"/>
              </a:spcAft>
              <a:buClr>
                <a:srgbClr val="888888"/>
              </a:buClr>
              <a:buSzPts val="1800"/>
              <a:buFont typeface="Helvetica Neue Light"/>
              <a:buNone/>
              <a:defRPr sz="1800">
                <a:solidFill>
                  <a:srgbClr val="888888"/>
                </a:solidFill>
              </a:defRPr>
            </a:lvl1pPr>
            <a:lvl2pPr marL="914400" lvl="1" indent="-228600" algn="l">
              <a:lnSpc>
                <a:spcPct val="90000"/>
              </a:lnSpc>
              <a:spcBef>
                <a:spcPts val="500"/>
              </a:spcBef>
              <a:spcAft>
                <a:spcPts val="0"/>
              </a:spcAft>
              <a:buClr>
                <a:srgbClr val="888888"/>
              </a:buClr>
              <a:buSzPts val="2000"/>
              <a:buFont typeface="Helvetica Neue Light"/>
              <a:buNone/>
              <a:defRPr sz="2000">
                <a:solidFill>
                  <a:srgbClr val="888888"/>
                </a:solidFill>
              </a:defRPr>
            </a:lvl2pPr>
            <a:lvl3pPr marL="1371600" lvl="2" indent="-228600" algn="l">
              <a:lnSpc>
                <a:spcPct val="90000"/>
              </a:lnSpc>
              <a:spcBef>
                <a:spcPts val="500"/>
              </a:spcBef>
              <a:spcAft>
                <a:spcPts val="0"/>
              </a:spcAft>
              <a:buClr>
                <a:srgbClr val="888888"/>
              </a:buClr>
              <a:buSzPts val="1800"/>
              <a:buFont typeface="Helvetica Neue Light"/>
              <a:buNone/>
              <a:defRPr sz="1800">
                <a:solidFill>
                  <a:srgbClr val="888888"/>
                </a:solidFill>
              </a:defRPr>
            </a:lvl3pPr>
            <a:lvl4pPr marL="1828800" lvl="3" indent="-228600" algn="l">
              <a:lnSpc>
                <a:spcPct val="90000"/>
              </a:lnSpc>
              <a:spcBef>
                <a:spcPts val="500"/>
              </a:spcBef>
              <a:spcAft>
                <a:spcPts val="0"/>
              </a:spcAft>
              <a:buClr>
                <a:srgbClr val="888888"/>
              </a:buClr>
              <a:buSzPts val="1600"/>
              <a:buFont typeface="Helvetica Neue Light"/>
              <a:buNone/>
              <a:defRPr sz="1600">
                <a:solidFill>
                  <a:srgbClr val="888888"/>
                </a:solidFill>
              </a:defRPr>
            </a:lvl4pPr>
            <a:lvl5pPr marL="2286000" lvl="4" indent="-228600" algn="l">
              <a:lnSpc>
                <a:spcPct val="90000"/>
              </a:lnSpc>
              <a:spcBef>
                <a:spcPts val="500"/>
              </a:spcBef>
              <a:spcAft>
                <a:spcPts val="0"/>
              </a:spcAft>
              <a:buClr>
                <a:srgbClr val="888888"/>
              </a:buClr>
              <a:buSzPts val="1600"/>
              <a:buFont typeface="Helvetica Neue Light"/>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0" name="Google Shape;30;p6"/>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31"/>
        <p:cNvGrpSpPr/>
        <p:nvPr/>
      </p:nvGrpSpPr>
      <p:grpSpPr>
        <a:xfrm>
          <a:off x="0" y="0"/>
          <a:ext cx="0" cy="0"/>
          <a:chOff x="0" y="0"/>
          <a:chExt cx="0" cy="0"/>
        </a:xfrm>
      </p:grpSpPr>
      <p:sp>
        <p:nvSpPr>
          <p:cNvPr id="32" name="Google Shape;32;p7"/>
          <p:cNvSpPr txBox="1">
            <a:spLocks noGrp="1"/>
          </p:cNvSpPr>
          <p:nvPr>
            <p:ph type="body" idx="1"/>
          </p:nvPr>
        </p:nvSpPr>
        <p:spPr>
          <a:xfrm>
            <a:off x="838200" y="1512000"/>
            <a:ext cx="5181600" cy="4781224"/>
          </a:xfrm>
          <a:prstGeom prst="rect">
            <a:avLst/>
          </a:prstGeom>
          <a:noFill/>
          <a:ln>
            <a:noFill/>
          </a:ln>
        </p:spPr>
        <p:txBody>
          <a:bodyPr spcFirstLastPara="1" wrap="square" lIns="90000" tIns="46800" rIns="91425" bIns="45700" anchor="t" anchorCtr="0"/>
          <a:lstStyle>
            <a:lvl1pPr marL="457200" lvl="0" indent="-342900" algn="l">
              <a:lnSpc>
                <a:spcPct val="90000"/>
              </a:lnSpc>
              <a:spcBef>
                <a:spcPts val="1000"/>
              </a:spcBef>
              <a:spcAft>
                <a:spcPts val="0"/>
              </a:spcAft>
              <a:buClr>
                <a:srgbClr val="3F3F3F"/>
              </a:buClr>
              <a:buSzPts val="1800"/>
              <a:buChar char="•"/>
              <a:defRPr/>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 name="Google Shape;33;p7"/>
          <p:cNvSpPr txBox="1">
            <a:spLocks noGrp="1"/>
          </p:cNvSpPr>
          <p:nvPr>
            <p:ph type="body" idx="2"/>
          </p:nvPr>
        </p:nvSpPr>
        <p:spPr>
          <a:xfrm>
            <a:off x="6172200" y="1512000"/>
            <a:ext cx="5181600" cy="4781224"/>
          </a:xfrm>
          <a:prstGeom prst="rect">
            <a:avLst/>
          </a:prstGeom>
          <a:noFill/>
          <a:ln>
            <a:noFill/>
          </a:ln>
        </p:spPr>
        <p:txBody>
          <a:bodyPr spcFirstLastPara="1" wrap="square" lIns="90000" tIns="46800" rIns="91425" bIns="45700" anchor="t" anchorCtr="0"/>
          <a:lstStyle>
            <a:lvl1pPr marL="457200" lvl="0" indent="-342900" algn="l">
              <a:lnSpc>
                <a:spcPct val="90000"/>
              </a:lnSpc>
              <a:spcBef>
                <a:spcPts val="1000"/>
              </a:spcBef>
              <a:spcAft>
                <a:spcPts val="0"/>
              </a:spcAft>
              <a:buClr>
                <a:srgbClr val="3F3F3F"/>
              </a:buClr>
              <a:buSzPts val="1800"/>
              <a:buChar char="•"/>
              <a:defRPr/>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4" name="Google Shape;34;p7"/>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
        <p:nvSpPr>
          <p:cNvPr id="35" name="Google Shape;35;p7"/>
          <p:cNvSpPr txBox="1">
            <a:spLocks noGrp="1"/>
          </p:cNvSpPr>
          <p:nvPr>
            <p:ph type="title"/>
          </p:nvPr>
        </p:nvSpPr>
        <p:spPr>
          <a:xfrm>
            <a:off x="954933" y="322261"/>
            <a:ext cx="11232000" cy="90720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6"/>
        <p:cNvGrpSpPr/>
        <p:nvPr/>
      </p:nvGrpSpPr>
      <p:grpSpPr>
        <a:xfrm>
          <a:off x="0" y="0"/>
          <a:ext cx="0" cy="0"/>
          <a:chOff x="0" y="0"/>
          <a:chExt cx="0" cy="0"/>
        </a:xfrm>
      </p:grpSpPr>
      <p:sp>
        <p:nvSpPr>
          <p:cNvPr id="37" name="Google Shape;37;p8"/>
          <p:cNvSpPr txBox="1">
            <a:spLocks noGrp="1"/>
          </p:cNvSpPr>
          <p:nvPr>
            <p:ph type="title"/>
          </p:nvPr>
        </p:nvSpPr>
        <p:spPr>
          <a:xfrm>
            <a:off x="954933" y="322261"/>
            <a:ext cx="11232000" cy="90720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 name="Google Shape;38;p8"/>
          <p:cNvSpPr txBox="1">
            <a:spLocks noGrp="1"/>
          </p:cNvSpPr>
          <p:nvPr>
            <p:ph type="body" idx="1"/>
          </p:nvPr>
        </p:nvSpPr>
        <p:spPr>
          <a:xfrm>
            <a:off x="839788" y="1512000"/>
            <a:ext cx="5157787" cy="823912"/>
          </a:xfrm>
          <a:prstGeom prst="rect">
            <a:avLst/>
          </a:prstGeom>
          <a:noFill/>
          <a:ln>
            <a:noFill/>
          </a:ln>
        </p:spPr>
        <p:txBody>
          <a:bodyPr spcFirstLastPara="1" wrap="square" lIns="90000" tIns="46800" rIns="91425" bIns="45700" anchor="ctr" anchorCtr="0"/>
          <a:lstStyle>
            <a:lvl1pPr marL="457200" lvl="0" indent="-228600" algn="l">
              <a:lnSpc>
                <a:spcPct val="90000"/>
              </a:lnSpc>
              <a:spcBef>
                <a:spcPts val="1000"/>
              </a:spcBef>
              <a:spcAft>
                <a:spcPts val="0"/>
              </a:spcAft>
              <a:buClr>
                <a:srgbClr val="F17E3A"/>
              </a:buClr>
              <a:buSzPts val="2400"/>
              <a:buFont typeface="Helvetica Neue Light"/>
              <a:buNone/>
              <a:defRPr sz="2400" b="0">
                <a:solidFill>
                  <a:srgbClr val="F17E3A"/>
                </a:solidFill>
              </a:defRPr>
            </a:lvl1pPr>
            <a:lvl2pPr marL="914400" lvl="1" indent="-228600" algn="l">
              <a:lnSpc>
                <a:spcPct val="90000"/>
              </a:lnSpc>
              <a:spcBef>
                <a:spcPts val="500"/>
              </a:spcBef>
              <a:spcAft>
                <a:spcPts val="0"/>
              </a:spcAft>
              <a:buClr>
                <a:srgbClr val="3F3F3F"/>
              </a:buClr>
              <a:buSzPts val="2000"/>
              <a:buFont typeface="Helvetica Neue Light"/>
              <a:buNone/>
              <a:defRPr sz="2000" b="1"/>
            </a:lvl2pPr>
            <a:lvl3pPr marL="1371600" lvl="2" indent="-228600" algn="l">
              <a:lnSpc>
                <a:spcPct val="90000"/>
              </a:lnSpc>
              <a:spcBef>
                <a:spcPts val="500"/>
              </a:spcBef>
              <a:spcAft>
                <a:spcPts val="0"/>
              </a:spcAft>
              <a:buClr>
                <a:srgbClr val="3F3F3F"/>
              </a:buClr>
              <a:buSzPts val="1800"/>
              <a:buFont typeface="Helvetica Neue Light"/>
              <a:buNone/>
              <a:defRPr sz="1800" b="1"/>
            </a:lvl3pPr>
            <a:lvl4pPr marL="1828800" lvl="3" indent="-228600" algn="l">
              <a:lnSpc>
                <a:spcPct val="90000"/>
              </a:lnSpc>
              <a:spcBef>
                <a:spcPts val="500"/>
              </a:spcBef>
              <a:spcAft>
                <a:spcPts val="0"/>
              </a:spcAft>
              <a:buClr>
                <a:srgbClr val="3F3F3F"/>
              </a:buClr>
              <a:buSzPts val="1600"/>
              <a:buFont typeface="Helvetica Neue Light"/>
              <a:buNone/>
              <a:defRPr sz="1600" b="1"/>
            </a:lvl4pPr>
            <a:lvl5pPr marL="2286000" lvl="4" indent="-228600" algn="l">
              <a:lnSpc>
                <a:spcPct val="90000"/>
              </a:lnSpc>
              <a:spcBef>
                <a:spcPts val="500"/>
              </a:spcBef>
              <a:spcAft>
                <a:spcPts val="0"/>
              </a:spcAft>
              <a:buClr>
                <a:srgbClr val="3F3F3F"/>
              </a:buClr>
              <a:buSzPts val="1600"/>
              <a:buFont typeface="Helvetica Neue Light"/>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39" name="Google Shape;39;p8"/>
          <p:cNvSpPr txBox="1">
            <a:spLocks noGrp="1"/>
          </p:cNvSpPr>
          <p:nvPr>
            <p:ph type="body" idx="2"/>
          </p:nvPr>
        </p:nvSpPr>
        <p:spPr>
          <a:xfrm>
            <a:off x="839788" y="2523567"/>
            <a:ext cx="5157787" cy="3767135"/>
          </a:xfrm>
          <a:prstGeom prst="rect">
            <a:avLst/>
          </a:prstGeom>
          <a:noFill/>
          <a:ln>
            <a:noFill/>
          </a:ln>
        </p:spPr>
        <p:txBody>
          <a:bodyPr spcFirstLastPara="1" wrap="square" lIns="90000" tIns="46800" rIns="91425" bIns="45700" anchor="t" anchorCtr="0"/>
          <a:lstStyle>
            <a:lvl1pPr marL="457200" lvl="0" indent="-381000" algn="l">
              <a:lnSpc>
                <a:spcPct val="90000"/>
              </a:lnSpc>
              <a:spcBef>
                <a:spcPts val="1000"/>
              </a:spcBef>
              <a:spcAft>
                <a:spcPts val="0"/>
              </a:spcAft>
              <a:buClr>
                <a:srgbClr val="3F3F3F"/>
              </a:buClr>
              <a:buSzPts val="2400"/>
              <a:buFont typeface="Helvetica Neue Light"/>
              <a:buChar char="•"/>
              <a:defRPr>
                <a:solidFill>
                  <a:srgbClr val="3F3F3F"/>
                </a:solidFill>
              </a:defRPr>
            </a:lvl1pPr>
            <a:lvl2pPr marL="914400" lvl="1" indent="-368300" algn="l">
              <a:lnSpc>
                <a:spcPct val="90000"/>
              </a:lnSpc>
              <a:spcBef>
                <a:spcPts val="500"/>
              </a:spcBef>
              <a:spcAft>
                <a:spcPts val="0"/>
              </a:spcAft>
              <a:buClr>
                <a:srgbClr val="3F3F3F"/>
              </a:buClr>
              <a:buSzPts val="2200"/>
              <a:buFont typeface="Helvetica Neue Light"/>
              <a:buChar char="•"/>
              <a:defRPr>
                <a:solidFill>
                  <a:srgbClr val="3F3F3F"/>
                </a:solidFill>
              </a:defRPr>
            </a:lvl2pPr>
            <a:lvl3pPr marL="1371600" lvl="2" indent="-355600" algn="l">
              <a:lnSpc>
                <a:spcPct val="90000"/>
              </a:lnSpc>
              <a:spcBef>
                <a:spcPts val="500"/>
              </a:spcBef>
              <a:spcAft>
                <a:spcPts val="0"/>
              </a:spcAft>
              <a:buClr>
                <a:srgbClr val="3F3F3F"/>
              </a:buClr>
              <a:buSzPts val="2000"/>
              <a:buFont typeface="Helvetica Neue Light"/>
              <a:buChar char="•"/>
              <a:defRPr>
                <a:solidFill>
                  <a:srgbClr val="3F3F3F"/>
                </a:solidFill>
              </a:defRPr>
            </a:lvl3pPr>
            <a:lvl4pPr marL="1828800" lvl="3" indent="-342900" algn="l">
              <a:lnSpc>
                <a:spcPct val="90000"/>
              </a:lnSpc>
              <a:spcBef>
                <a:spcPts val="500"/>
              </a:spcBef>
              <a:spcAft>
                <a:spcPts val="0"/>
              </a:spcAft>
              <a:buClr>
                <a:srgbClr val="3F3F3F"/>
              </a:buClr>
              <a:buSzPts val="1800"/>
              <a:buFont typeface="Helvetica Neue Light"/>
              <a:buChar char="•"/>
              <a:defRPr>
                <a:solidFill>
                  <a:srgbClr val="3F3F3F"/>
                </a:solidFill>
              </a:defRPr>
            </a:lvl4pPr>
            <a:lvl5pPr marL="2286000" lvl="4" indent="-330200" algn="l">
              <a:lnSpc>
                <a:spcPct val="90000"/>
              </a:lnSpc>
              <a:spcBef>
                <a:spcPts val="500"/>
              </a:spcBef>
              <a:spcAft>
                <a:spcPts val="0"/>
              </a:spcAft>
              <a:buClr>
                <a:srgbClr val="3F3F3F"/>
              </a:buClr>
              <a:buSzPts val="1600"/>
              <a:buFont typeface="Helvetica Neue Light"/>
              <a:buChar char="•"/>
              <a:defRPr>
                <a:solidFill>
                  <a:srgbClr val="3F3F3F"/>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p8"/>
          <p:cNvSpPr txBox="1">
            <a:spLocks noGrp="1"/>
          </p:cNvSpPr>
          <p:nvPr>
            <p:ph type="body" idx="3"/>
          </p:nvPr>
        </p:nvSpPr>
        <p:spPr>
          <a:xfrm>
            <a:off x="6172200" y="1512000"/>
            <a:ext cx="5183188" cy="823912"/>
          </a:xfrm>
          <a:prstGeom prst="rect">
            <a:avLst/>
          </a:prstGeom>
          <a:noFill/>
          <a:ln>
            <a:noFill/>
          </a:ln>
        </p:spPr>
        <p:txBody>
          <a:bodyPr spcFirstLastPara="1" wrap="square" lIns="90000" tIns="46800" rIns="91425" bIns="45700" anchor="ctr" anchorCtr="0"/>
          <a:lstStyle>
            <a:lvl1pPr marL="457200" lvl="0" indent="-228600" algn="l">
              <a:lnSpc>
                <a:spcPct val="90000"/>
              </a:lnSpc>
              <a:spcBef>
                <a:spcPts val="1000"/>
              </a:spcBef>
              <a:spcAft>
                <a:spcPts val="0"/>
              </a:spcAft>
              <a:buClr>
                <a:srgbClr val="F17E3A"/>
              </a:buClr>
              <a:buSzPts val="2400"/>
              <a:buFont typeface="Helvetica Neue Light"/>
              <a:buNone/>
              <a:defRPr sz="2400" b="0">
                <a:solidFill>
                  <a:srgbClr val="F17E3A"/>
                </a:solidFill>
              </a:defRPr>
            </a:lvl1pPr>
            <a:lvl2pPr marL="914400" lvl="1" indent="-228600" algn="l">
              <a:lnSpc>
                <a:spcPct val="90000"/>
              </a:lnSpc>
              <a:spcBef>
                <a:spcPts val="500"/>
              </a:spcBef>
              <a:spcAft>
                <a:spcPts val="0"/>
              </a:spcAft>
              <a:buClr>
                <a:srgbClr val="3F3F3F"/>
              </a:buClr>
              <a:buSzPts val="2000"/>
              <a:buFont typeface="Helvetica Neue Light"/>
              <a:buNone/>
              <a:defRPr sz="2000" b="1"/>
            </a:lvl2pPr>
            <a:lvl3pPr marL="1371600" lvl="2" indent="-228600" algn="l">
              <a:lnSpc>
                <a:spcPct val="90000"/>
              </a:lnSpc>
              <a:spcBef>
                <a:spcPts val="500"/>
              </a:spcBef>
              <a:spcAft>
                <a:spcPts val="0"/>
              </a:spcAft>
              <a:buClr>
                <a:srgbClr val="3F3F3F"/>
              </a:buClr>
              <a:buSzPts val="1800"/>
              <a:buFont typeface="Helvetica Neue Light"/>
              <a:buNone/>
              <a:defRPr sz="1800" b="1"/>
            </a:lvl3pPr>
            <a:lvl4pPr marL="1828800" lvl="3" indent="-228600" algn="l">
              <a:lnSpc>
                <a:spcPct val="90000"/>
              </a:lnSpc>
              <a:spcBef>
                <a:spcPts val="500"/>
              </a:spcBef>
              <a:spcAft>
                <a:spcPts val="0"/>
              </a:spcAft>
              <a:buClr>
                <a:srgbClr val="3F3F3F"/>
              </a:buClr>
              <a:buSzPts val="1600"/>
              <a:buFont typeface="Helvetica Neue Light"/>
              <a:buNone/>
              <a:defRPr sz="1600" b="1"/>
            </a:lvl4pPr>
            <a:lvl5pPr marL="2286000" lvl="4" indent="-228600" algn="l">
              <a:lnSpc>
                <a:spcPct val="90000"/>
              </a:lnSpc>
              <a:spcBef>
                <a:spcPts val="500"/>
              </a:spcBef>
              <a:spcAft>
                <a:spcPts val="0"/>
              </a:spcAft>
              <a:buClr>
                <a:srgbClr val="3F3F3F"/>
              </a:buClr>
              <a:buSzPts val="1600"/>
              <a:buFont typeface="Helvetica Neue Light"/>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1" name="Google Shape;41;p8"/>
          <p:cNvSpPr txBox="1">
            <a:spLocks noGrp="1"/>
          </p:cNvSpPr>
          <p:nvPr>
            <p:ph type="body" idx="4"/>
          </p:nvPr>
        </p:nvSpPr>
        <p:spPr>
          <a:xfrm>
            <a:off x="6172200" y="2523565"/>
            <a:ext cx="5183188" cy="3767135"/>
          </a:xfrm>
          <a:prstGeom prst="rect">
            <a:avLst/>
          </a:prstGeom>
          <a:noFill/>
          <a:ln>
            <a:noFill/>
          </a:ln>
        </p:spPr>
        <p:txBody>
          <a:bodyPr spcFirstLastPara="1" wrap="square" lIns="90000" tIns="46800" rIns="91425" bIns="45700" anchor="t" anchorCtr="0"/>
          <a:lstStyle>
            <a:lvl1pPr marL="457200" lvl="0" indent="-381000" algn="l">
              <a:lnSpc>
                <a:spcPct val="90000"/>
              </a:lnSpc>
              <a:spcBef>
                <a:spcPts val="1000"/>
              </a:spcBef>
              <a:spcAft>
                <a:spcPts val="0"/>
              </a:spcAft>
              <a:buClr>
                <a:srgbClr val="3F3F3F"/>
              </a:buClr>
              <a:buSzPts val="2400"/>
              <a:buFont typeface="Helvetica Neue Light"/>
              <a:buChar char="•"/>
              <a:defRPr>
                <a:solidFill>
                  <a:srgbClr val="3F3F3F"/>
                </a:solidFill>
              </a:defRPr>
            </a:lvl1pPr>
            <a:lvl2pPr marL="914400" lvl="1" indent="-368300" algn="l">
              <a:lnSpc>
                <a:spcPct val="90000"/>
              </a:lnSpc>
              <a:spcBef>
                <a:spcPts val="500"/>
              </a:spcBef>
              <a:spcAft>
                <a:spcPts val="0"/>
              </a:spcAft>
              <a:buClr>
                <a:srgbClr val="3F3F3F"/>
              </a:buClr>
              <a:buSzPts val="2200"/>
              <a:buFont typeface="Helvetica Neue Light"/>
              <a:buChar char="•"/>
              <a:defRPr>
                <a:solidFill>
                  <a:srgbClr val="3F3F3F"/>
                </a:solidFill>
              </a:defRPr>
            </a:lvl2pPr>
            <a:lvl3pPr marL="1371600" lvl="2" indent="-355600" algn="l">
              <a:lnSpc>
                <a:spcPct val="90000"/>
              </a:lnSpc>
              <a:spcBef>
                <a:spcPts val="500"/>
              </a:spcBef>
              <a:spcAft>
                <a:spcPts val="0"/>
              </a:spcAft>
              <a:buClr>
                <a:srgbClr val="3F3F3F"/>
              </a:buClr>
              <a:buSzPts val="2000"/>
              <a:buFont typeface="Helvetica Neue Light"/>
              <a:buChar char="•"/>
              <a:defRPr>
                <a:solidFill>
                  <a:srgbClr val="3F3F3F"/>
                </a:solidFill>
              </a:defRPr>
            </a:lvl3pPr>
            <a:lvl4pPr marL="1828800" lvl="3" indent="-342900" algn="l">
              <a:lnSpc>
                <a:spcPct val="90000"/>
              </a:lnSpc>
              <a:spcBef>
                <a:spcPts val="500"/>
              </a:spcBef>
              <a:spcAft>
                <a:spcPts val="0"/>
              </a:spcAft>
              <a:buClr>
                <a:srgbClr val="3F3F3F"/>
              </a:buClr>
              <a:buSzPts val="1800"/>
              <a:buFont typeface="Helvetica Neue Light"/>
              <a:buChar char="•"/>
              <a:defRPr>
                <a:solidFill>
                  <a:srgbClr val="3F3F3F"/>
                </a:solidFill>
              </a:defRPr>
            </a:lvl4pPr>
            <a:lvl5pPr marL="2286000" lvl="4" indent="-330200" algn="l">
              <a:lnSpc>
                <a:spcPct val="90000"/>
              </a:lnSpc>
              <a:spcBef>
                <a:spcPts val="500"/>
              </a:spcBef>
              <a:spcAft>
                <a:spcPts val="0"/>
              </a:spcAft>
              <a:buClr>
                <a:srgbClr val="3F3F3F"/>
              </a:buClr>
              <a:buSzPts val="1600"/>
              <a:buFont typeface="Helvetica Neue Light"/>
              <a:buChar char="•"/>
              <a:defRPr>
                <a:solidFill>
                  <a:srgbClr val="3F3F3F"/>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2" name="Google Shape;42;p8"/>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45"/>
        <p:cNvGrpSpPr/>
        <p:nvPr/>
      </p:nvGrpSpPr>
      <p:grpSpPr>
        <a:xfrm>
          <a:off x="0" y="0"/>
          <a:ext cx="0" cy="0"/>
          <a:chOff x="0" y="0"/>
          <a:chExt cx="0" cy="0"/>
        </a:xfrm>
      </p:grpSpPr>
      <p:sp>
        <p:nvSpPr>
          <p:cNvPr id="46" name="Google Shape;46;p10"/>
          <p:cNvSpPr txBox="1">
            <a:spLocks noGrp="1"/>
          </p:cNvSpPr>
          <p:nvPr>
            <p:ph type="title"/>
          </p:nvPr>
        </p:nvSpPr>
        <p:spPr>
          <a:xfrm>
            <a:off x="954000" y="324000"/>
            <a:ext cx="11232000" cy="907200"/>
          </a:xfrm>
          <a:prstGeom prst="rect">
            <a:avLst/>
          </a:prstGeom>
          <a:noFill/>
          <a:ln>
            <a:noFill/>
          </a:ln>
        </p:spPr>
        <p:txBody>
          <a:bodyPr spcFirstLastPara="1" wrap="square" lIns="91425" tIns="46800" rIns="91425" bIns="46800" anchor="ctr" anchorCtr="0"/>
          <a:lstStyle>
            <a:lvl1pPr lvl="0" algn="l">
              <a:lnSpc>
                <a:spcPct val="90000"/>
              </a:lnSpc>
              <a:spcBef>
                <a:spcPts val="0"/>
              </a:spcBef>
              <a:spcAft>
                <a:spcPts val="0"/>
              </a:spcAft>
              <a:buClr>
                <a:srgbClr val="233445"/>
              </a:buClr>
              <a:buSzPts val="3200"/>
              <a:buFont typeface="Helvetica Neue Light"/>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 name="Google Shape;47;p10"/>
          <p:cNvSpPr txBox="1">
            <a:spLocks noGrp="1"/>
          </p:cNvSpPr>
          <p:nvPr>
            <p:ph type="body" idx="1"/>
          </p:nvPr>
        </p:nvSpPr>
        <p:spPr>
          <a:xfrm>
            <a:off x="5180012" y="1512000"/>
            <a:ext cx="6172200" cy="4814047"/>
          </a:xfrm>
          <a:prstGeom prst="rect">
            <a:avLst/>
          </a:prstGeom>
          <a:noFill/>
          <a:ln>
            <a:noFill/>
          </a:ln>
        </p:spPr>
        <p:txBody>
          <a:bodyPr spcFirstLastPara="1" wrap="square" lIns="90000" tIns="46800" rIns="91425" bIns="45700" anchor="t" anchorCtr="0"/>
          <a:lstStyle>
            <a:lvl1pPr marL="457200" lvl="0" indent="-381000" algn="l">
              <a:lnSpc>
                <a:spcPct val="90000"/>
              </a:lnSpc>
              <a:spcBef>
                <a:spcPts val="1000"/>
              </a:spcBef>
              <a:spcAft>
                <a:spcPts val="0"/>
              </a:spcAft>
              <a:buClr>
                <a:srgbClr val="3F3F3F"/>
              </a:buClr>
              <a:buSzPts val="2400"/>
              <a:buFont typeface="Helvetica Neue Light"/>
              <a:buChar char="•"/>
              <a:defRPr sz="2400"/>
            </a:lvl1pPr>
            <a:lvl2pPr marL="914400" lvl="1" indent="-368300" algn="l">
              <a:lnSpc>
                <a:spcPct val="90000"/>
              </a:lnSpc>
              <a:spcBef>
                <a:spcPts val="500"/>
              </a:spcBef>
              <a:spcAft>
                <a:spcPts val="0"/>
              </a:spcAft>
              <a:buClr>
                <a:srgbClr val="3F3F3F"/>
              </a:buClr>
              <a:buSzPts val="2200"/>
              <a:buFont typeface="Helvetica Neue Light"/>
              <a:buChar char="•"/>
              <a:defRPr sz="2200"/>
            </a:lvl2pPr>
            <a:lvl3pPr marL="1371600" lvl="2" indent="-355600" algn="l">
              <a:lnSpc>
                <a:spcPct val="90000"/>
              </a:lnSpc>
              <a:spcBef>
                <a:spcPts val="500"/>
              </a:spcBef>
              <a:spcAft>
                <a:spcPts val="0"/>
              </a:spcAft>
              <a:buClr>
                <a:srgbClr val="3F3F3F"/>
              </a:buClr>
              <a:buSzPts val="2000"/>
              <a:buFont typeface="Helvetica Neue Light"/>
              <a:buChar char="•"/>
              <a:defRPr sz="2000"/>
            </a:lvl3pPr>
            <a:lvl4pPr marL="1828800" lvl="3" indent="-342900" algn="l">
              <a:lnSpc>
                <a:spcPct val="90000"/>
              </a:lnSpc>
              <a:spcBef>
                <a:spcPts val="500"/>
              </a:spcBef>
              <a:spcAft>
                <a:spcPts val="0"/>
              </a:spcAft>
              <a:buClr>
                <a:srgbClr val="3F3F3F"/>
              </a:buClr>
              <a:buSzPts val="1800"/>
              <a:buFont typeface="Helvetica Neue Light"/>
              <a:buChar char="•"/>
              <a:defRPr sz="1800"/>
            </a:lvl4pPr>
            <a:lvl5pPr marL="2286000" lvl="4" indent="-330200" algn="l">
              <a:lnSpc>
                <a:spcPct val="90000"/>
              </a:lnSpc>
              <a:spcBef>
                <a:spcPts val="500"/>
              </a:spcBef>
              <a:spcAft>
                <a:spcPts val="0"/>
              </a:spcAft>
              <a:buClr>
                <a:srgbClr val="3F3F3F"/>
              </a:buClr>
              <a:buSzPts val="1600"/>
              <a:buFont typeface="Helvetica Neue Light"/>
              <a:buChar char="•"/>
              <a:defRPr sz="16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48" name="Google Shape;48;p10"/>
          <p:cNvSpPr txBox="1">
            <a:spLocks noGrp="1"/>
          </p:cNvSpPr>
          <p:nvPr>
            <p:ph type="body" idx="2"/>
          </p:nvPr>
        </p:nvSpPr>
        <p:spPr>
          <a:xfrm>
            <a:off x="958053" y="1512000"/>
            <a:ext cx="3932237" cy="4814047"/>
          </a:xfrm>
          <a:prstGeom prst="rect">
            <a:avLst/>
          </a:prstGeom>
          <a:noFill/>
          <a:ln>
            <a:noFill/>
          </a:ln>
        </p:spPr>
        <p:txBody>
          <a:bodyPr spcFirstLastPara="1" wrap="square" lIns="90000" tIns="46800" rIns="91425" bIns="45700" anchor="t" anchorCtr="0"/>
          <a:lstStyle>
            <a:lvl1pPr marL="457200" lvl="0" indent="-228600" algn="l">
              <a:lnSpc>
                <a:spcPct val="90000"/>
              </a:lnSpc>
              <a:spcBef>
                <a:spcPts val="1000"/>
              </a:spcBef>
              <a:spcAft>
                <a:spcPts val="0"/>
              </a:spcAft>
              <a:buClr>
                <a:srgbClr val="3F3F3F"/>
              </a:buClr>
              <a:buSzPts val="1600"/>
              <a:buFont typeface="Helvetica Neue Light"/>
              <a:buNone/>
              <a:defRPr sz="1600"/>
            </a:lvl1pPr>
            <a:lvl2pPr marL="914400" lvl="1" indent="-228600" algn="l">
              <a:lnSpc>
                <a:spcPct val="90000"/>
              </a:lnSpc>
              <a:spcBef>
                <a:spcPts val="500"/>
              </a:spcBef>
              <a:spcAft>
                <a:spcPts val="0"/>
              </a:spcAft>
              <a:buClr>
                <a:srgbClr val="3F3F3F"/>
              </a:buClr>
              <a:buSzPts val="1400"/>
              <a:buFont typeface="Helvetica Neue Light"/>
              <a:buNone/>
              <a:defRPr sz="1400"/>
            </a:lvl2pPr>
            <a:lvl3pPr marL="1371600" lvl="2" indent="-228600" algn="l">
              <a:lnSpc>
                <a:spcPct val="90000"/>
              </a:lnSpc>
              <a:spcBef>
                <a:spcPts val="500"/>
              </a:spcBef>
              <a:spcAft>
                <a:spcPts val="0"/>
              </a:spcAft>
              <a:buClr>
                <a:srgbClr val="3F3F3F"/>
              </a:buClr>
              <a:buSzPts val="1200"/>
              <a:buFont typeface="Helvetica Neue Light"/>
              <a:buNone/>
              <a:defRPr sz="1200"/>
            </a:lvl3pPr>
            <a:lvl4pPr marL="1828800" lvl="3" indent="-228600" algn="l">
              <a:lnSpc>
                <a:spcPct val="90000"/>
              </a:lnSpc>
              <a:spcBef>
                <a:spcPts val="500"/>
              </a:spcBef>
              <a:spcAft>
                <a:spcPts val="0"/>
              </a:spcAft>
              <a:buClr>
                <a:srgbClr val="3F3F3F"/>
              </a:buClr>
              <a:buSzPts val="1000"/>
              <a:buFont typeface="Helvetica Neue Light"/>
              <a:buNone/>
              <a:defRPr sz="1000"/>
            </a:lvl4pPr>
            <a:lvl5pPr marL="2286000" lvl="4" indent="-228600" algn="l">
              <a:lnSpc>
                <a:spcPct val="90000"/>
              </a:lnSpc>
              <a:spcBef>
                <a:spcPts val="500"/>
              </a:spcBef>
              <a:spcAft>
                <a:spcPts val="0"/>
              </a:spcAft>
              <a:buClr>
                <a:srgbClr val="3F3F3F"/>
              </a:buClr>
              <a:buSzPts val="1000"/>
              <a:buFont typeface="Helvetica Neue Light"/>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49" name="Google Shape;49;p10"/>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50"/>
        <p:cNvGrpSpPr/>
        <p:nvPr/>
      </p:nvGrpSpPr>
      <p:grpSpPr>
        <a:xfrm>
          <a:off x="0" y="0"/>
          <a:ext cx="0" cy="0"/>
          <a:chOff x="0" y="0"/>
          <a:chExt cx="0" cy="0"/>
        </a:xfrm>
      </p:grpSpPr>
      <p:sp>
        <p:nvSpPr>
          <p:cNvPr id="51" name="Google Shape;51;p11"/>
          <p:cNvSpPr txBox="1">
            <a:spLocks noGrp="1"/>
          </p:cNvSpPr>
          <p:nvPr>
            <p:ph type="title"/>
          </p:nvPr>
        </p:nvSpPr>
        <p:spPr>
          <a:xfrm>
            <a:off x="954000" y="324000"/>
            <a:ext cx="11232000" cy="90720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3200"/>
              <a:buFont typeface="Helvetica Neue Light"/>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2" name="Google Shape;52;p11"/>
          <p:cNvSpPr>
            <a:spLocks noGrp="1"/>
          </p:cNvSpPr>
          <p:nvPr>
            <p:ph type="pic" idx="2"/>
          </p:nvPr>
        </p:nvSpPr>
        <p:spPr>
          <a:xfrm>
            <a:off x="5083172" y="1465729"/>
            <a:ext cx="6172200" cy="4777441"/>
          </a:xfrm>
          <a:prstGeom prst="rect">
            <a:avLst/>
          </a:prstGeom>
          <a:noFill/>
          <a:ln>
            <a:noFill/>
          </a:ln>
        </p:spPr>
        <p:txBody>
          <a:bodyPr spcFirstLastPara="1" wrap="square" lIns="90000" tIns="46800" rIns="91425" bIns="45700" anchor="t" anchorCtr="0"/>
          <a:lstStyle>
            <a:lvl1pPr marR="0" lvl="0" algn="l" rtl="0">
              <a:lnSpc>
                <a:spcPct val="90000"/>
              </a:lnSpc>
              <a:spcBef>
                <a:spcPts val="1000"/>
              </a:spcBef>
              <a:spcAft>
                <a:spcPts val="0"/>
              </a:spcAft>
              <a:buClr>
                <a:srgbClr val="3F3F3F"/>
              </a:buClr>
              <a:buSzPts val="3200"/>
              <a:buFont typeface="Helvetica Neue Light"/>
              <a:buNone/>
              <a:defRPr sz="3200" b="0" i="0" u="none" strike="noStrike" cap="none">
                <a:solidFill>
                  <a:srgbClr val="3F3F3F"/>
                </a:solidFill>
                <a:latin typeface="Helvetica Neue Light"/>
                <a:ea typeface="Helvetica Neue Light"/>
                <a:cs typeface="Helvetica Neue Light"/>
                <a:sym typeface="Helvetica Neue Light"/>
              </a:defRPr>
            </a:lvl1pPr>
            <a:lvl2pPr marR="0" lvl="1" algn="l" rtl="0">
              <a:lnSpc>
                <a:spcPct val="90000"/>
              </a:lnSpc>
              <a:spcBef>
                <a:spcPts val="500"/>
              </a:spcBef>
              <a:spcAft>
                <a:spcPts val="0"/>
              </a:spcAft>
              <a:buClr>
                <a:srgbClr val="3F3F3F"/>
              </a:buClr>
              <a:buSzPts val="2800"/>
              <a:buFont typeface="Helvetica Neue Light"/>
              <a:buNone/>
              <a:defRPr sz="2800" b="0" i="0" u="none" strike="noStrike" cap="none">
                <a:solidFill>
                  <a:srgbClr val="3F3F3F"/>
                </a:solidFill>
                <a:latin typeface="Helvetica Neue Light"/>
                <a:ea typeface="Helvetica Neue Light"/>
                <a:cs typeface="Helvetica Neue Light"/>
                <a:sym typeface="Helvetica Neue Light"/>
              </a:defRPr>
            </a:lvl2pPr>
            <a:lvl3pPr marR="0" lvl="2" algn="l" rtl="0">
              <a:lnSpc>
                <a:spcPct val="90000"/>
              </a:lnSpc>
              <a:spcBef>
                <a:spcPts val="500"/>
              </a:spcBef>
              <a:spcAft>
                <a:spcPts val="0"/>
              </a:spcAft>
              <a:buClr>
                <a:srgbClr val="3F3F3F"/>
              </a:buClr>
              <a:buSzPts val="2400"/>
              <a:buFont typeface="Helvetica Neue Light"/>
              <a:buNone/>
              <a:defRPr sz="2400" b="0" i="0" u="none" strike="noStrike" cap="none">
                <a:solidFill>
                  <a:srgbClr val="3F3F3F"/>
                </a:solidFill>
                <a:latin typeface="Helvetica Neue Light"/>
                <a:ea typeface="Helvetica Neue Light"/>
                <a:cs typeface="Helvetica Neue Light"/>
                <a:sym typeface="Helvetica Neue Light"/>
              </a:defRPr>
            </a:lvl3pPr>
            <a:lvl4pPr marR="0" lvl="3" algn="l" rtl="0">
              <a:lnSpc>
                <a:spcPct val="90000"/>
              </a:lnSpc>
              <a:spcBef>
                <a:spcPts val="500"/>
              </a:spcBef>
              <a:spcAft>
                <a:spcPts val="0"/>
              </a:spcAft>
              <a:buClr>
                <a:srgbClr val="3F3F3F"/>
              </a:buClr>
              <a:buSzPts val="2000"/>
              <a:buFont typeface="Helvetica Neue Light"/>
              <a:buNone/>
              <a:defRPr sz="2000" b="0" i="0" u="none" strike="noStrike" cap="none">
                <a:solidFill>
                  <a:srgbClr val="3F3F3F"/>
                </a:solidFill>
                <a:latin typeface="Helvetica Neue Light"/>
                <a:ea typeface="Helvetica Neue Light"/>
                <a:cs typeface="Helvetica Neue Light"/>
                <a:sym typeface="Helvetica Neue Light"/>
              </a:defRPr>
            </a:lvl4pPr>
            <a:lvl5pPr marR="0" lvl="4" algn="l" rtl="0">
              <a:lnSpc>
                <a:spcPct val="90000"/>
              </a:lnSpc>
              <a:spcBef>
                <a:spcPts val="500"/>
              </a:spcBef>
              <a:spcAft>
                <a:spcPts val="0"/>
              </a:spcAft>
              <a:buClr>
                <a:srgbClr val="3F3F3F"/>
              </a:buClr>
              <a:buSzPts val="2000"/>
              <a:buFont typeface="Helvetica Neue Light"/>
              <a:buNone/>
              <a:defRPr sz="2000" b="0" i="0" u="none" strike="noStrike" cap="none">
                <a:solidFill>
                  <a:srgbClr val="3F3F3F"/>
                </a:solidFill>
                <a:latin typeface="Helvetica Neue Light"/>
                <a:ea typeface="Helvetica Neue Light"/>
                <a:cs typeface="Helvetica Neue Light"/>
                <a:sym typeface="Helvetica Neue Light"/>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53" name="Google Shape;53;p11"/>
          <p:cNvSpPr txBox="1">
            <a:spLocks noGrp="1"/>
          </p:cNvSpPr>
          <p:nvPr>
            <p:ph type="body" idx="1"/>
          </p:nvPr>
        </p:nvSpPr>
        <p:spPr>
          <a:xfrm>
            <a:off x="973929" y="1465729"/>
            <a:ext cx="3898109" cy="4777441"/>
          </a:xfrm>
          <a:prstGeom prst="rect">
            <a:avLst/>
          </a:prstGeom>
          <a:noFill/>
          <a:ln>
            <a:noFill/>
          </a:ln>
        </p:spPr>
        <p:txBody>
          <a:bodyPr spcFirstLastPara="1" wrap="square" lIns="90000" tIns="46800" rIns="91425" bIns="45700" anchor="t" anchorCtr="0"/>
          <a:lstStyle>
            <a:lvl1pPr marL="457200" lvl="0" indent="-228600" algn="l">
              <a:lnSpc>
                <a:spcPct val="90000"/>
              </a:lnSpc>
              <a:spcBef>
                <a:spcPts val="1000"/>
              </a:spcBef>
              <a:spcAft>
                <a:spcPts val="0"/>
              </a:spcAft>
              <a:buClr>
                <a:srgbClr val="3F3F3F"/>
              </a:buClr>
              <a:buSzPts val="1600"/>
              <a:buFont typeface="Helvetica Neue Light"/>
              <a:buNone/>
              <a:defRPr sz="1600"/>
            </a:lvl1pPr>
            <a:lvl2pPr marL="914400" lvl="1" indent="-228600" algn="l">
              <a:lnSpc>
                <a:spcPct val="90000"/>
              </a:lnSpc>
              <a:spcBef>
                <a:spcPts val="500"/>
              </a:spcBef>
              <a:spcAft>
                <a:spcPts val="0"/>
              </a:spcAft>
              <a:buClr>
                <a:srgbClr val="3F3F3F"/>
              </a:buClr>
              <a:buSzPts val="1400"/>
              <a:buFont typeface="Helvetica Neue Light"/>
              <a:buNone/>
              <a:defRPr sz="1400"/>
            </a:lvl2pPr>
            <a:lvl3pPr marL="1371600" lvl="2" indent="-228600" algn="l">
              <a:lnSpc>
                <a:spcPct val="90000"/>
              </a:lnSpc>
              <a:spcBef>
                <a:spcPts val="500"/>
              </a:spcBef>
              <a:spcAft>
                <a:spcPts val="0"/>
              </a:spcAft>
              <a:buClr>
                <a:srgbClr val="3F3F3F"/>
              </a:buClr>
              <a:buSzPts val="1200"/>
              <a:buFont typeface="Helvetica Neue Light"/>
              <a:buNone/>
              <a:defRPr sz="1200"/>
            </a:lvl3pPr>
            <a:lvl4pPr marL="1828800" lvl="3" indent="-228600" algn="l">
              <a:lnSpc>
                <a:spcPct val="90000"/>
              </a:lnSpc>
              <a:spcBef>
                <a:spcPts val="500"/>
              </a:spcBef>
              <a:spcAft>
                <a:spcPts val="0"/>
              </a:spcAft>
              <a:buClr>
                <a:srgbClr val="3F3F3F"/>
              </a:buClr>
              <a:buSzPts val="1000"/>
              <a:buFont typeface="Helvetica Neue Light"/>
              <a:buNone/>
              <a:defRPr sz="1000"/>
            </a:lvl4pPr>
            <a:lvl5pPr marL="2286000" lvl="4" indent="-228600" algn="l">
              <a:lnSpc>
                <a:spcPct val="90000"/>
              </a:lnSpc>
              <a:spcBef>
                <a:spcPts val="500"/>
              </a:spcBef>
              <a:spcAft>
                <a:spcPts val="0"/>
              </a:spcAft>
              <a:buClr>
                <a:srgbClr val="3F3F3F"/>
              </a:buClr>
              <a:buSzPts val="1000"/>
              <a:buFont typeface="Helvetica Neue Light"/>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54" name="Google Shape;54;p11"/>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55"/>
        <p:cNvGrpSpPr/>
        <p:nvPr/>
      </p:nvGrpSpPr>
      <p:grpSpPr>
        <a:xfrm>
          <a:off x="0" y="0"/>
          <a:ext cx="0" cy="0"/>
          <a:chOff x="0" y="0"/>
          <a:chExt cx="0" cy="0"/>
        </a:xfrm>
      </p:grpSpPr>
      <p:sp>
        <p:nvSpPr>
          <p:cNvPr id="56" name="Google Shape;56;p12"/>
          <p:cNvSpPr txBox="1">
            <a:spLocks noGrp="1"/>
          </p:cNvSpPr>
          <p:nvPr>
            <p:ph type="title"/>
          </p:nvPr>
        </p:nvSpPr>
        <p:spPr>
          <a:xfrm>
            <a:off x="952497" y="324000"/>
            <a:ext cx="11232000" cy="90805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7" name="Google Shape;57;p12"/>
          <p:cNvSpPr txBox="1">
            <a:spLocks noGrp="1"/>
          </p:cNvSpPr>
          <p:nvPr>
            <p:ph type="body" idx="1"/>
          </p:nvPr>
        </p:nvSpPr>
        <p:spPr>
          <a:xfrm rot="5400000">
            <a:off x="3744000" y="-1404000"/>
            <a:ext cx="4680000" cy="10512000"/>
          </a:xfrm>
          <a:prstGeom prst="rect">
            <a:avLst/>
          </a:prstGeom>
          <a:noFill/>
          <a:ln>
            <a:noFill/>
          </a:ln>
        </p:spPr>
        <p:txBody>
          <a:bodyPr spcFirstLastPara="1" wrap="square" lIns="90000" tIns="46800" rIns="91425" bIns="45700" anchor="t" anchorCtr="0"/>
          <a:lstStyle>
            <a:lvl1pPr marL="457200" lvl="0" indent="-342900" algn="l">
              <a:lnSpc>
                <a:spcPct val="90000"/>
              </a:lnSpc>
              <a:spcBef>
                <a:spcPts val="1000"/>
              </a:spcBef>
              <a:spcAft>
                <a:spcPts val="0"/>
              </a:spcAft>
              <a:buClr>
                <a:srgbClr val="3F3F3F"/>
              </a:buClr>
              <a:buSzPts val="1800"/>
              <a:buChar char="•"/>
              <a:defRPr/>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8" name="Google Shape;58;p12"/>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4">
            <a:alphaModFix/>
          </a:blip>
          <a:stretch>
            <a:fillRect/>
          </a:stretch>
        </a:blip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952497" y="324000"/>
            <a:ext cx="11232000" cy="908050"/>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rgbClr val="233445"/>
              </a:buClr>
              <a:buSzPts val="3200"/>
              <a:buFont typeface="Helvetica Neue Light"/>
              <a:buNone/>
              <a:defRPr sz="3200" b="0" i="0" u="none" strike="noStrike" cap="none">
                <a:solidFill>
                  <a:srgbClr val="233445"/>
                </a:solidFill>
                <a:latin typeface="Helvetica Neue Light"/>
                <a:ea typeface="Helvetica Neue Light"/>
                <a:cs typeface="Helvetica Neue Light"/>
                <a:sym typeface="Helvetica Neue Ligh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828000" y="1512000"/>
            <a:ext cx="10512000" cy="4680000"/>
          </a:xfrm>
          <a:prstGeom prst="rect">
            <a:avLst/>
          </a:prstGeom>
          <a:noFill/>
          <a:ln>
            <a:noFill/>
          </a:ln>
        </p:spPr>
        <p:txBody>
          <a:bodyPr spcFirstLastPara="1" wrap="square" lIns="90000" tIns="46800" rIns="91425" bIns="45700" anchor="t" anchorCtr="0"/>
          <a:lstStyle>
            <a:lvl1pPr marL="457200" marR="0" lvl="0" indent="-381000" algn="l" rtl="0">
              <a:lnSpc>
                <a:spcPct val="90000"/>
              </a:lnSpc>
              <a:spcBef>
                <a:spcPts val="1000"/>
              </a:spcBef>
              <a:spcAft>
                <a:spcPts val="0"/>
              </a:spcAft>
              <a:buClr>
                <a:srgbClr val="3F3F3F"/>
              </a:buClr>
              <a:buSzPts val="2400"/>
              <a:buFont typeface="Helvetica Neue Light"/>
              <a:buChar char="•"/>
              <a:defRPr sz="2400" b="0" i="0" u="none" strike="noStrike" cap="none">
                <a:solidFill>
                  <a:srgbClr val="3F3F3F"/>
                </a:solidFill>
                <a:latin typeface="Helvetica Neue Light"/>
                <a:ea typeface="Helvetica Neue Light"/>
                <a:cs typeface="Helvetica Neue Light"/>
                <a:sym typeface="Helvetica Neue Light"/>
              </a:defRPr>
            </a:lvl1pPr>
            <a:lvl2pPr marL="914400" marR="0" lvl="1" indent="-368300" algn="l" rtl="0">
              <a:lnSpc>
                <a:spcPct val="90000"/>
              </a:lnSpc>
              <a:spcBef>
                <a:spcPts val="500"/>
              </a:spcBef>
              <a:spcAft>
                <a:spcPts val="0"/>
              </a:spcAft>
              <a:buClr>
                <a:srgbClr val="3F3F3F"/>
              </a:buClr>
              <a:buSzPts val="2200"/>
              <a:buFont typeface="Helvetica Neue Light"/>
              <a:buChar char="•"/>
              <a:defRPr sz="2200" b="0" i="0" u="none" strike="noStrike" cap="none">
                <a:solidFill>
                  <a:srgbClr val="3F3F3F"/>
                </a:solidFill>
                <a:latin typeface="Helvetica Neue Light"/>
                <a:ea typeface="Helvetica Neue Light"/>
                <a:cs typeface="Helvetica Neue Light"/>
                <a:sym typeface="Helvetica Neue Light"/>
              </a:defRPr>
            </a:lvl2pPr>
            <a:lvl3pPr marL="1371600" marR="0" lvl="2" indent="-355600" algn="l" rtl="0">
              <a:lnSpc>
                <a:spcPct val="90000"/>
              </a:lnSpc>
              <a:spcBef>
                <a:spcPts val="500"/>
              </a:spcBef>
              <a:spcAft>
                <a:spcPts val="0"/>
              </a:spcAft>
              <a:buClr>
                <a:srgbClr val="3F3F3F"/>
              </a:buClr>
              <a:buSzPts val="2000"/>
              <a:buFont typeface="Helvetica Neue Light"/>
              <a:buChar char="•"/>
              <a:defRPr sz="2000" b="0" i="0" u="none" strike="noStrike" cap="none">
                <a:solidFill>
                  <a:srgbClr val="3F3F3F"/>
                </a:solidFill>
                <a:latin typeface="Helvetica Neue Light"/>
                <a:ea typeface="Helvetica Neue Light"/>
                <a:cs typeface="Helvetica Neue Light"/>
                <a:sym typeface="Helvetica Neue Light"/>
              </a:defRPr>
            </a:lvl3pPr>
            <a:lvl4pPr marL="1828800" marR="0" lvl="3" indent="-342900" algn="l" rtl="0">
              <a:lnSpc>
                <a:spcPct val="90000"/>
              </a:lnSpc>
              <a:spcBef>
                <a:spcPts val="500"/>
              </a:spcBef>
              <a:spcAft>
                <a:spcPts val="0"/>
              </a:spcAft>
              <a:buClr>
                <a:srgbClr val="3F3F3F"/>
              </a:buClr>
              <a:buSzPts val="1800"/>
              <a:buFont typeface="Helvetica Neue Light"/>
              <a:buChar char="•"/>
              <a:defRPr sz="1800" b="0" i="0" u="none" strike="noStrike" cap="none">
                <a:solidFill>
                  <a:srgbClr val="3F3F3F"/>
                </a:solidFill>
                <a:latin typeface="Helvetica Neue Light"/>
                <a:ea typeface="Helvetica Neue Light"/>
                <a:cs typeface="Helvetica Neue Light"/>
                <a:sym typeface="Helvetica Neue Light"/>
              </a:defRPr>
            </a:lvl4pPr>
            <a:lvl5pPr marL="2286000" marR="0" lvl="4" indent="-330200" algn="l" rtl="0">
              <a:lnSpc>
                <a:spcPct val="90000"/>
              </a:lnSpc>
              <a:spcBef>
                <a:spcPts val="500"/>
              </a:spcBef>
              <a:spcAft>
                <a:spcPts val="0"/>
              </a:spcAft>
              <a:buClr>
                <a:srgbClr val="3F3F3F"/>
              </a:buClr>
              <a:buSzPts val="1600"/>
              <a:buFont typeface="Helvetica Neue Light"/>
              <a:buChar char="•"/>
              <a:defRPr sz="1600" b="0" i="0" u="none" strike="noStrike" cap="none">
                <a:solidFill>
                  <a:srgbClr val="3F3F3F"/>
                </a:solidFill>
                <a:latin typeface="Helvetica Neue Light"/>
                <a:ea typeface="Helvetica Neue Light"/>
                <a:cs typeface="Helvetica Neue Light"/>
                <a:sym typeface="Helvetica Neue Light"/>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marR="0" lvl="0"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1pPr>
            <a:lvl2pPr marL="0" marR="0" lvl="1"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2pPr>
            <a:lvl3pPr marL="0" marR="0" lvl="2"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3pPr>
            <a:lvl4pPr marL="0" marR="0" lvl="3"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4pPr>
            <a:lvl5pPr marL="0" marR="0" lvl="4"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5pPr>
            <a:lvl6pPr marL="0" marR="0" lvl="5"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6pPr>
            <a:lvl7pPr marL="0" marR="0" lvl="6"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7pPr>
            <a:lvl8pPr marL="0" marR="0" lvl="7"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8pPr>
            <a:lvl9pPr marL="0" marR="0" lvl="8"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3" r:id="rId5"/>
    <p:sldLayoutId id="2147483654" r:id="rId6"/>
    <p:sldLayoutId id="2147483656" r:id="rId7"/>
    <p:sldLayoutId id="2147483657" r:id="rId8"/>
    <p:sldLayoutId id="2147483658" r:id="rId9"/>
    <p:sldLayoutId id="2147483659" r:id="rId10"/>
    <p:sldLayoutId id="2147483660" r:id="rId11"/>
    <p:sldLayoutId id="2147483661"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8.tiff"/></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microsoft.com/office/2007/relationships/hdphoto" Target="../media/hdphoto2.wdp"/></Relationships>
</file>

<file path=ppt/slides/_rels/slide6.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microsoft.com/office/2007/relationships/hdphoto" Target="../media/hdphoto3.wdp"/><Relationship Id="rId5" Type="http://schemas.openxmlformats.org/officeDocument/2006/relationships/image" Target="../media/image14.png"/><Relationship Id="rId4" Type="http://schemas.openxmlformats.org/officeDocument/2006/relationships/image" Target="../media/image13.tiff"/></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20"/>
          <p:cNvSpPr txBox="1"/>
          <p:nvPr/>
        </p:nvSpPr>
        <p:spPr>
          <a:xfrm>
            <a:off x="655180" y="477982"/>
            <a:ext cx="9781171" cy="1015663"/>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5400" b="1" dirty="0">
                <a:solidFill>
                  <a:srgbClr val="F17E3A"/>
                </a:solidFill>
                <a:latin typeface="Calibri"/>
                <a:cs typeface="Calibri"/>
                <a:sym typeface="Calibri"/>
              </a:rPr>
              <a:t>DBT and Snowflake</a:t>
            </a:r>
            <a:endParaRPr sz="1600" dirty="0"/>
          </a:p>
        </p:txBody>
      </p:sp>
      <p:sp>
        <p:nvSpPr>
          <p:cNvPr id="111" name="Google Shape;111;p20"/>
          <p:cNvSpPr txBox="1"/>
          <p:nvPr/>
        </p:nvSpPr>
        <p:spPr>
          <a:xfrm>
            <a:off x="2421081" y="5029200"/>
            <a:ext cx="4010891" cy="64633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dirty="0">
                <a:solidFill>
                  <a:schemeClr val="dk1"/>
                </a:solidFill>
                <a:latin typeface="Calibri"/>
                <a:ea typeface="Calibri"/>
                <a:cs typeface="Calibri"/>
                <a:sym typeface="Calibri"/>
              </a:rPr>
              <a:t>Kerry Nakayama </a:t>
            </a:r>
            <a:endParaRPr dirty="0"/>
          </a:p>
        </p:txBody>
      </p:sp>
    </p:spTree>
    <p:extLst>
      <p:ext uri="{BB962C8B-B14F-4D97-AF65-F5344CB8AC3E}">
        <p14:creationId xmlns:p14="http://schemas.microsoft.com/office/powerpoint/2010/main" val="42359198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EC0157-B40C-AF46-B7A9-AA876817553D}"/>
              </a:ext>
            </a:extLst>
          </p:cNvPr>
          <p:cNvSpPr>
            <a:spLocks noGrp="1"/>
          </p:cNvSpPr>
          <p:nvPr>
            <p:ph type="title"/>
          </p:nvPr>
        </p:nvSpPr>
        <p:spPr/>
        <p:txBody>
          <a:bodyPr/>
          <a:lstStyle/>
          <a:p>
            <a:r>
              <a:rPr lang="en-US" dirty="0"/>
              <a:t>Break &amp; Lab 9 </a:t>
            </a:r>
          </a:p>
        </p:txBody>
      </p:sp>
      <p:sp>
        <p:nvSpPr>
          <p:cNvPr id="4" name="Slide Number Placeholder 3">
            <a:extLst>
              <a:ext uri="{FF2B5EF4-FFF2-40B4-BE49-F238E27FC236}">
                <a16:creationId xmlns:a16="http://schemas.microsoft.com/office/drawing/2014/main" id="{C4DFA311-D360-EF4C-A2A3-FF0BCA0792F1}"/>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10</a:t>
            </a:fld>
            <a:endParaRPr lang="en-US"/>
          </a:p>
        </p:txBody>
      </p:sp>
      <p:pic>
        <p:nvPicPr>
          <p:cNvPr id="3" name="Picture 2">
            <a:extLst>
              <a:ext uri="{FF2B5EF4-FFF2-40B4-BE49-F238E27FC236}">
                <a16:creationId xmlns:a16="http://schemas.microsoft.com/office/drawing/2014/main" id="{9E3DCDB3-4EE7-7247-96CC-01514E89A03C}"/>
              </a:ext>
            </a:extLst>
          </p:cNvPr>
          <p:cNvPicPr>
            <a:picLocks noChangeAspect="1"/>
          </p:cNvPicPr>
          <p:nvPr/>
        </p:nvPicPr>
        <p:blipFill>
          <a:blip r:embed="rId3"/>
          <a:stretch>
            <a:fillRect/>
          </a:stretch>
        </p:blipFill>
        <p:spPr>
          <a:xfrm>
            <a:off x="1538867" y="1627237"/>
            <a:ext cx="3495288" cy="3495288"/>
          </a:xfrm>
          <a:prstGeom prst="rect">
            <a:avLst/>
          </a:prstGeom>
        </p:spPr>
      </p:pic>
      <p:pic>
        <p:nvPicPr>
          <p:cNvPr id="6" name="Picture 5">
            <a:extLst>
              <a:ext uri="{FF2B5EF4-FFF2-40B4-BE49-F238E27FC236}">
                <a16:creationId xmlns:a16="http://schemas.microsoft.com/office/drawing/2014/main" id="{F5D3A41B-BC57-2040-8D12-2BC9DBB7D472}"/>
              </a:ext>
            </a:extLst>
          </p:cNvPr>
          <p:cNvPicPr>
            <a:picLocks noChangeAspect="1"/>
          </p:cNvPicPr>
          <p:nvPr/>
        </p:nvPicPr>
        <p:blipFill>
          <a:blip r:embed="rId4"/>
          <a:stretch>
            <a:fillRect/>
          </a:stretch>
        </p:blipFill>
        <p:spPr>
          <a:xfrm>
            <a:off x="8161762" y="3969835"/>
            <a:ext cx="3035411" cy="2384966"/>
          </a:xfrm>
          <a:prstGeom prst="rect">
            <a:avLst/>
          </a:prstGeom>
        </p:spPr>
      </p:pic>
      <p:sp>
        <p:nvSpPr>
          <p:cNvPr id="7" name="Freeform 6">
            <a:extLst>
              <a:ext uri="{FF2B5EF4-FFF2-40B4-BE49-F238E27FC236}">
                <a16:creationId xmlns:a16="http://schemas.microsoft.com/office/drawing/2014/main" id="{A4ECE49D-9D7E-4E4E-ADA6-A66A9D6FFB69}"/>
              </a:ext>
            </a:extLst>
          </p:cNvPr>
          <p:cNvSpPr/>
          <p:nvPr/>
        </p:nvSpPr>
        <p:spPr>
          <a:xfrm>
            <a:off x="4708704" y="1994053"/>
            <a:ext cx="4474538" cy="3993932"/>
          </a:xfrm>
          <a:custGeom>
            <a:avLst/>
            <a:gdLst>
              <a:gd name="connsiteX0" fmla="*/ 0 w 4474538"/>
              <a:gd name="connsiteY0" fmla="*/ 1719083 h 3993932"/>
              <a:gd name="connsiteX1" fmla="*/ 970156 w 4474538"/>
              <a:gd name="connsiteY1" fmla="*/ 1150371 h 3993932"/>
              <a:gd name="connsiteX2" fmla="*/ 1271239 w 4474538"/>
              <a:gd name="connsiteY2" fmla="*/ 157912 h 3993932"/>
              <a:gd name="connsiteX3" fmla="*/ 2486722 w 4474538"/>
              <a:gd name="connsiteY3" fmla="*/ 68702 h 3993932"/>
              <a:gd name="connsiteX4" fmla="*/ 3233854 w 4474538"/>
              <a:gd name="connsiteY4" fmla="*/ 826985 h 3993932"/>
              <a:gd name="connsiteX5" fmla="*/ 2631688 w 4474538"/>
              <a:gd name="connsiteY5" fmla="*/ 1261883 h 3993932"/>
              <a:gd name="connsiteX6" fmla="*/ 2330605 w 4474538"/>
              <a:gd name="connsiteY6" fmla="*/ 626263 h 3993932"/>
              <a:gd name="connsiteX7" fmla="*/ 3334215 w 4474538"/>
              <a:gd name="connsiteY7" fmla="*/ 358634 h 3993932"/>
              <a:gd name="connsiteX8" fmla="*/ 4460488 w 4474538"/>
              <a:gd name="connsiteY8" fmla="*/ 1496058 h 3993932"/>
              <a:gd name="connsiteX9" fmla="*/ 2509024 w 4474538"/>
              <a:gd name="connsiteY9" fmla="*/ 2756146 h 3993932"/>
              <a:gd name="connsiteX10" fmla="*/ 1773044 w 4474538"/>
              <a:gd name="connsiteY10" fmla="*/ 3704000 h 3993932"/>
              <a:gd name="connsiteX11" fmla="*/ 2921619 w 4474538"/>
              <a:gd name="connsiteY11" fmla="*/ 3993932 h 3993932"/>
              <a:gd name="connsiteX12" fmla="*/ 2921619 w 4474538"/>
              <a:gd name="connsiteY12" fmla="*/ 3993932 h 3993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74538" h="3993932">
                <a:moveTo>
                  <a:pt x="0" y="1719083"/>
                </a:moveTo>
                <a:cubicBezTo>
                  <a:pt x="379141" y="1564824"/>
                  <a:pt x="758283" y="1410566"/>
                  <a:pt x="970156" y="1150371"/>
                </a:cubicBezTo>
                <a:cubicBezTo>
                  <a:pt x="1182029" y="890176"/>
                  <a:pt x="1018478" y="338190"/>
                  <a:pt x="1271239" y="157912"/>
                </a:cubicBezTo>
                <a:cubicBezTo>
                  <a:pt x="1524000" y="-22366"/>
                  <a:pt x="2159620" y="-42810"/>
                  <a:pt x="2486722" y="68702"/>
                </a:cubicBezTo>
                <a:cubicBezTo>
                  <a:pt x="2813825" y="180214"/>
                  <a:pt x="3209693" y="628121"/>
                  <a:pt x="3233854" y="826985"/>
                </a:cubicBezTo>
                <a:cubicBezTo>
                  <a:pt x="3258015" y="1025849"/>
                  <a:pt x="2782229" y="1295337"/>
                  <a:pt x="2631688" y="1261883"/>
                </a:cubicBezTo>
                <a:cubicBezTo>
                  <a:pt x="2481147" y="1228429"/>
                  <a:pt x="2213517" y="776804"/>
                  <a:pt x="2330605" y="626263"/>
                </a:cubicBezTo>
                <a:cubicBezTo>
                  <a:pt x="2447693" y="475722"/>
                  <a:pt x="2979235" y="213668"/>
                  <a:pt x="3334215" y="358634"/>
                </a:cubicBezTo>
                <a:cubicBezTo>
                  <a:pt x="3689195" y="503600"/>
                  <a:pt x="4598020" y="1096473"/>
                  <a:pt x="4460488" y="1496058"/>
                </a:cubicBezTo>
                <a:cubicBezTo>
                  <a:pt x="4322956" y="1895643"/>
                  <a:pt x="2956931" y="2388156"/>
                  <a:pt x="2509024" y="2756146"/>
                </a:cubicBezTo>
                <a:cubicBezTo>
                  <a:pt x="2061117" y="3124136"/>
                  <a:pt x="1704278" y="3497702"/>
                  <a:pt x="1773044" y="3704000"/>
                </a:cubicBezTo>
                <a:cubicBezTo>
                  <a:pt x="1841810" y="3910298"/>
                  <a:pt x="2921619" y="3993932"/>
                  <a:pt x="2921619" y="3993932"/>
                </a:cubicBezTo>
                <a:lnTo>
                  <a:pt x="2921619" y="3993932"/>
                </a:lnTo>
              </a:path>
            </a:pathLst>
          </a:custGeom>
          <a:noFill/>
          <a:ln w="38100">
            <a:prstDash val="dash"/>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180943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B0BE90F-5E7D-9A45-9AD7-2EF0EC6FE05B}"/>
              </a:ext>
            </a:extLst>
          </p:cNvPr>
          <p:cNvSpPr>
            <a:spLocks noGrp="1"/>
          </p:cNvSpPr>
          <p:nvPr>
            <p:ph type="body" idx="1"/>
          </p:nvPr>
        </p:nvSpPr>
        <p:spPr/>
        <p:txBody>
          <a:bodyPr/>
          <a:lstStyle/>
          <a:p>
            <a:r>
              <a:rPr lang="en-US" dirty="0" err="1"/>
              <a:t>dbt</a:t>
            </a:r>
            <a:r>
              <a:rPr lang="en-US" dirty="0"/>
              <a:t> handles boilerplate code to materialize queries as relations</a:t>
            </a:r>
          </a:p>
          <a:p>
            <a:r>
              <a:rPr lang="en-US" dirty="0"/>
              <a:t>A materialization represents a build strategy for your select query</a:t>
            </a:r>
          </a:p>
          <a:p>
            <a:r>
              <a:rPr lang="en-US" dirty="0" err="1"/>
              <a:t>dbt</a:t>
            </a:r>
            <a:r>
              <a:rPr lang="en-US" dirty="0"/>
              <a:t> ships with the following built-in materializations:</a:t>
            </a:r>
          </a:p>
          <a:p>
            <a:pPr lvl="1">
              <a:buFont typeface="Wingdings" pitchFamily="2" charset="2"/>
              <a:buChar char="Ø"/>
            </a:pPr>
            <a:r>
              <a:rPr lang="en-US" dirty="0"/>
              <a:t>view (default): The model is built as a view in the database.</a:t>
            </a:r>
          </a:p>
          <a:p>
            <a:pPr lvl="1">
              <a:buFont typeface="Wingdings" pitchFamily="2" charset="2"/>
              <a:buChar char="Ø"/>
            </a:pPr>
            <a:r>
              <a:rPr lang="en-US" dirty="0"/>
              <a:t>table: The model is built as a table in the database.</a:t>
            </a:r>
          </a:p>
          <a:p>
            <a:pPr lvl="1">
              <a:buFont typeface="Wingdings" pitchFamily="2" charset="2"/>
              <a:buChar char="Ø"/>
            </a:pPr>
            <a:r>
              <a:rPr lang="en-US" dirty="0"/>
              <a:t>ephemeral: The model is not directly built in the database but is instead pulled into dependent models as common table expressions.</a:t>
            </a:r>
          </a:p>
          <a:p>
            <a:pPr lvl="1">
              <a:buFont typeface="Wingdings" pitchFamily="2" charset="2"/>
              <a:buChar char="Ø"/>
            </a:pPr>
            <a:r>
              <a:rPr lang="en-US" dirty="0"/>
              <a:t>incremental: The model is initially built as a table, and in subsequent runs, </a:t>
            </a:r>
            <a:r>
              <a:rPr lang="en-US" dirty="0" err="1"/>
              <a:t>dbt</a:t>
            </a:r>
            <a:r>
              <a:rPr lang="en-US" dirty="0"/>
              <a:t> inserts new rows and updates changed rows in the table</a:t>
            </a:r>
          </a:p>
          <a:p>
            <a:pPr>
              <a:buFont typeface="Wingdings" pitchFamily="2" charset="2"/>
              <a:buChar char="Ø"/>
            </a:pPr>
            <a:endParaRPr lang="en-US" dirty="0"/>
          </a:p>
          <a:p>
            <a:endParaRPr lang="en-US" dirty="0"/>
          </a:p>
        </p:txBody>
      </p:sp>
      <p:sp>
        <p:nvSpPr>
          <p:cNvPr id="4" name="Slide Number Placeholder 3">
            <a:extLst>
              <a:ext uri="{FF2B5EF4-FFF2-40B4-BE49-F238E27FC236}">
                <a16:creationId xmlns:a16="http://schemas.microsoft.com/office/drawing/2014/main" id="{C9515F45-6A6E-2647-96BD-0EF337184DAB}"/>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a:t>
            </a:fld>
            <a:endParaRPr lang="en-US"/>
          </a:p>
        </p:txBody>
      </p:sp>
      <p:pic>
        <p:nvPicPr>
          <p:cNvPr id="5" name="Picture 4">
            <a:extLst>
              <a:ext uri="{FF2B5EF4-FFF2-40B4-BE49-F238E27FC236}">
                <a16:creationId xmlns:a16="http://schemas.microsoft.com/office/drawing/2014/main" id="{EFA37FC0-40FF-5545-877A-2E17B338FA71}"/>
              </a:ext>
            </a:extLst>
          </p:cNvPr>
          <p:cNvPicPr>
            <a:picLocks noChangeAspect="1"/>
          </p:cNvPicPr>
          <p:nvPr/>
        </p:nvPicPr>
        <p:blipFill>
          <a:blip r:embed="rId3"/>
          <a:stretch>
            <a:fillRect/>
          </a:stretch>
        </p:blipFill>
        <p:spPr>
          <a:xfrm>
            <a:off x="1013254" y="355364"/>
            <a:ext cx="2936984" cy="898847"/>
          </a:xfrm>
          <a:prstGeom prst="rect">
            <a:avLst/>
          </a:prstGeom>
        </p:spPr>
      </p:pic>
      <p:pic>
        <p:nvPicPr>
          <p:cNvPr id="1026" name="Picture 2" descr="DBT: Data Build Tool with Tristan Handy - Software Engineering Daily">
            <a:extLst>
              <a:ext uri="{FF2B5EF4-FFF2-40B4-BE49-F238E27FC236}">
                <a16:creationId xmlns:a16="http://schemas.microsoft.com/office/drawing/2014/main" id="{88A61337-8B3C-6A4E-82C3-BFC63F50832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03926" y="4898946"/>
            <a:ext cx="4853106" cy="25861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9751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6EBFAC-29AF-5040-87A8-26926642983E}"/>
              </a:ext>
            </a:extLst>
          </p:cNvPr>
          <p:cNvSpPr>
            <a:spLocks noGrp="1"/>
          </p:cNvSpPr>
          <p:nvPr>
            <p:ph type="title"/>
          </p:nvPr>
        </p:nvSpPr>
        <p:spPr/>
        <p:txBody>
          <a:bodyPr/>
          <a:lstStyle/>
          <a:p>
            <a:r>
              <a:rPr lang="en-US" dirty="0"/>
              <a:t>What else can </a:t>
            </a:r>
            <a:r>
              <a:rPr lang="en-US" dirty="0" err="1"/>
              <a:t>dbt</a:t>
            </a:r>
            <a:r>
              <a:rPr lang="en-US" dirty="0"/>
              <a:t> do</a:t>
            </a:r>
          </a:p>
        </p:txBody>
      </p:sp>
      <p:sp>
        <p:nvSpPr>
          <p:cNvPr id="3" name="Text Placeholder 2">
            <a:extLst>
              <a:ext uri="{FF2B5EF4-FFF2-40B4-BE49-F238E27FC236}">
                <a16:creationId xmlns:a16="http://schemas.microsoft.com/office/drawing/2014/main" id="{11F3C688-01B4-BC4C-87F7-621CAE44E8CC}"/>
              </a:ext>
            </a:extLst>
          </p:cNvPr>
          <p:cNvSpPr>
            <a:spLocks noGrp="1"/>
          </p:cNvSpPr>
          <p:nvPr>
            <p:ph type="body" idx="1"/>
          </p:nvPr>
        </p:nvSpPr>
        <p:spPr>
          <a:xfrm>
            <a:off x="840000" y="2637183"/>
            <a:ext cx="8966609" cy="3896817"/>
          </a:xfrm>
        </p:spPr>
        <p:txBody>
          <a:bodyPr/>
          <a:lstStyle/>
          <a:p>
            <a:r>
              <a:rPr lang="en-US" dirty="0"/>
              <a:t>Jinja – code compiler - Light weight templating language</a:t>
            </a:r>
          </a:p>
          <a:p>
            <a:pPr lvl="1">
              <a:buFont typeface="Wingdings" pitchFamily="2" charset="2"/>
              <a:buChar char="Ø"/>
            </a:pPr>
            <a:r>
              <a:rPr lang="en-US" dirty="0"/>
              <a:t>It takes loops and if statements and enables repeated SQL </a:t>
            </a:r>
          </a:p>
          <a:p>
            <a:r>
              <a:rPr lang="en-US" dirty="0"/>
              <a:t>Documentation –  tracking on the deployed code</a:t>
            </a:r>
          </a:p>
          <a:p>
            <a:pPr lvl="1">
              <a:buFont typeface="Wingdings" pitchFamily="2" charset="2"/>
              <a:buChar char="Ø"/>
            </a:pPr>
            <a:r>
              <a:rPr lang="en-US" dirty="0"/>
              <a:t>write, version-control, share documentation </a:t>
            </a:r>
          </a:p>
          <a:p>
            <a:r>
              <a:rPr lang="en-US" dirty="0"/>
              <a:t>QA and testing – set validation/integrity checks for your code</a:t>
            </a:r>
          </a:p>
          <a:p>
            <a:r>
              <a:rPr lang="en-US" dirty="0"/>
              <a:t>Seed file loader – mapping more readable values </a:t>
            </a:r>
          </a:p>
          <a:p>
            <a:pPr lvl="1">
              <a:buFont typeface="Wingdings" pitchFamily="2" charset="2"/>
              <a:buChar char="Ø"/>
            </a:pPr>
            <a:r>
              <a:rPr lang="en-US" dirty="0"/>
              <a:t>Load data that doesn’t change to map to incoming data for comparisons</a:t>
            </a:r>
          </a:p>
        </p:txBody>
      </p:sp>
      <p:sp>
        <p:nvSpPr>
          <p:cNvPr id="4" name="Slide Number Placeholder 3">
            <a:extLst>
              <a:ext uri="{FF2B5EF4-FFF2-40B4-BE49-F238E27FC236}">
                <a16:creationId xmlns:a16="http://schemas.microsoft.com/office/drawing/2014/main" id="{EE323F24-0FD1-2C48-AB6B-B64FF46E8912}"/>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3</a:t>
            </a:fld>
            <a:endParaRPr lang="en-US"/>
          </a:p>
        </p:txBody>
      </p:sp>
      <p:pic>
        <p:nvPicPr>
          <p:cNvPr id="5" name="Picture 4">
            <a:extLst>
              <a:ext uri="{FF2B5EF4-FFF2-40B4-BE49-F238E27FC236}">
                <a16:creationId xmlns:a16="http://schemas.microsoft.com/office/drawing/2014/main" id="{536B911E-6714-EC43-AE05-7B2EE247FE22}"/>
              </a:ext>
            </a:extLst>
          </p:cNvPr>
          <p:cNvPicPr>
            <a:picLocks noChangeAspect="1"/>
          </p:cNvPicPr>
          <p:nvPr/>
        </p:nvPicPr>
        <p:blipFill>
          <a:blip r:embed="rId3"/>
          <a:stretch>
            <a:fillRect/>
          </a:stretch>
        </p:blipFill>
        <p:spPr>
          <a:xfrm rot="20803987">
            <a:off x="9190880" y="3479874"/>
            <a:ext cx="3128427" cy="1564214"/>
          </a:xfrm>
          <a:prstGeom prst="rect">
            <a:avLst/>
          </a:prstGeom>
        </p:spPr>
      </p:pic>
      <p:pic>
        <p:nvPicPr>
          <p:cNvPr id="6" name="Picture 5">
            <a:extLst>
              <a:ext uri="{FF2B5EF4-FFF2-40B4-BE49-F238E27FC236}">
                <a16:creationId xmlns:a16="http://schemas.microsoft.com/office/drawing/2014/main" id="{725BBC95-6806-5D41-8430-D93CD7D11EE9}"/>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7813" b="92708" l="5344" r="90840">
                        <a14:foregroundMark x1="5725" y1="32292" x2="8015" y2="65625"/>
                        <a14:foregroundMark x1="8015" y1="53125" x2="23282" y2="41146"/>
                        <a14:foregroundMark x1="23282" y1="41146" x2="14885" y2="56250"/>
                        <a14:foregroundMark x1="14885" y1="56250" x2="19466" y2="58333"/>
                        <a14:foregroundMark x1="6870" y1="7813" x2="18702" y2="14583"/>
                        <a14:foregroundMark x1="18702" y1="14583" x2="14122" y2="7813"/>
                        <a14:foregroundMark x1="11450" y1="41146" x2="17939" y2="55729"/>
                        <a14:foregroundMark x1="17939" y1="55729" x2="25954" y2="56250"/>
                        <a14:foregroundMark x1="37023" y1="40104" x2="51145" y2="47396"/>
                        <a14:foregroundMark x1="51145" y1="47396" x2="59160" y2="58333"/>
                        <a14:foregroundMark x1="38550" y1="54167" x2="49237" y2="54167"/>
                        <a14:foregroundMark x1="70229" y1="40625" x2="86641" y2="60417"/>
                        <a14:foregroundMark x1="90076" y1="61458" x2="90840" y2="35938"/>
                        <a14:foregroundMark x1="71756" y1="82292" x2="86260" y2="83333"/>
                        <a14:foregroundMark x1="86260" y1="83333" x2="73282" y2="92708"/>
                        <a14:foregroundMark x1="73282" y1="92708" x2="69466" y2="83333"/>
                        <a14:foregroundMark x1="68702" y1="65625" x2="83588" y2="44792"/>
                      </a14:backgroundRemoval>
                    </a14:imgEffect>
                  </a14:imgLayer>
                </a14:imgProps>
              </a:ext>
            </a:extLst>
          </a:blip>
          <a:stretch>
            <a:fillRect/>
          </a:stretch>
        </p:blipFill>
        <p:spPr>
          <a:xfrm>
            <a:off x="645460" y="972913"/>
            <a:ext cx="2624650" cy="1923408"/>
          </a:xfrm>
          <a:prstGeom prst="rect">
            <a:avLst/>
          </a:prstGeom>
        </p:spPr>
      </p:pic>
    </p:spTree>
    <p:extLst>
      <p:ext uri="{BB962C8B-B14F-4D97-AF65-F5344CB8AC3E}">
        <p14:creationId xmlns:p14="http://schemas.microsoft.com/office/powerpoint/2010/main" val="33871576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23F7757-0C0E-4E46-ACFE-D35B609C3D40}"/>
              </a:ext>
            </a:extLst>
          </p:cNvPr>
          <p:cNvSpPr>
            <a:spLocks noGrp="1"/>
          </p:cNvSpPr>
          <p:nvPr>
            <p:ph type="body" idx="1"/>
          </p:nvPr>
        </p:nvSpPr>
        <p:spPr>
          <a:xfrm>
            <a:off x="827999" y="1316054"/>
            <a:ext cx="10512000" cy="4680000"/>
          </a:xfrm>
        </p:spPr>
        <p:txBody>
          <a:bodyPr/>
          <a:lstStyle/>
          <a:p>
            <a:r>
              <a:rPr lang="en-US" dirty="0"/>
              <a:t>Making code “DRY” (don’t repeat yourself) </a:t>
            </a:r>
          </a:p>
          <a:p>
            <a:pPr lvl="1"/>
            <a:r>
              <a:rPr lang="en-US" dirty="0"/>
              <a:t>Using loops for repeated code that iterates through a list</a:t>
            </a:r>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r>
              <a:rPr lang="en-US" dirty="0"/>
              <a:t>Use macros to return lists </a:t>
            </a:r>
          </a:p>
          <a:p>
            <a:pPr lvl="2"/>
            <a:r>
              <a:rPr lang="en-US" dirty="0"/>
              <a:t>{%Macro </a:t>
            </a:r>
            <a:r>
              <a:rPr lang="en-US" dirty="0" err="1"/>
              <a:t>get_payment_methods</a:t>
            </a:r>
            <a:r>
              <a:rPr lang="en-US" dirty="0"/>
              <a:t> () %}</a:t>
            </a:r>
          </a:p>
          <a:p>
            <a:pPr lvl="1"/>
            <a:r>
              <a:rPr lang="en-US" dirty="0"/>
              <a:t>Use macros that have already been solved in </a:t>
            </a:r>
            <a:r>
              <a:rPr lang="en-US" dirty="0" err="1"/>
              <a:t>dbt-utils</a:t>
            </a:r>
            <a:r>
              <a:rPr lang="en-US" dirty="0"/>
              <a:t> </a:t>
            </a:r>
          </a:p>
        </p:txBody>
      </p:sp>
      <p:sp>
        <p:nvSpPr>
          <p:cNvPr id="4" name="Slide Number Placeholder 3">
            <a:extLst>
              <a:ext uri="{FF2B5EF4-FFF2-40B4-BE49-F238E27FC236}">
                <a16:creationId xmlns:a16="http://schemas.microsoft.com/office/drawing/2014/main" id="{5843F773-88B3-3047-A715-7444A5FD2C3A}"/>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4</a:t>
            </a:fld>
            <a:endParaRPr lang="en-US"/>
          </a:p>
        </p:txBody>
      </p:sp>
      <p:sp>
        <p:nvSpPr>
          <p:cNvPr id="5" name="Rectangle 4">
            <a:extLst>
              <a:ext uri="{FF2B5EF4-FFF2-40B4-BE49-F238E27FC236}">
                <a16:creationId xmlns:a16="http://schemas.microsoft.com/office/drawing/2014/main" id="{AA258E3E-F2D5-0E49-80DF-FC715A908EED}"/>
              </a:ext>
            </a:extLst>
          </p:cNvPr>
          <p:cNvSpPr/>
          <p:nvPr/>
        </p:nvSpPr>
        <p:spPr>
          <a:xfrm>
            <a:off x="617222" y="2274838"/>
            <a:ext cx="10247872" cy="2308324"/>
          </a:xfrm>
          <a:prstGeom prst="rect">
            <a:avLst/>
          </a:prstGeom>
          <a:solidFill>
            <a:schemeClr val="tx1"/>
          </a:solidFill>
        </p:spPr>
        <p:txBody>
          <a:bodyPr wrap="square">
            <a:spAutoFit/>
          </a:bodyPr>
          <a:lstStyle/>
          <a:p>
            <a:r>
              <a:rPr lang="en-US" sz="1600" dirty="0">
                <a:solidFill>
                  <a:srgbClr val="D6DEEB"/>
                </a:solidFill>
                <a:latin typeface="SFMono-Regular"/>
              </a:rPr>
              <a:t>{</a:t>
            </a:r>
            <a:r>
              <a:rPr lang="en-US" sz="1600" dirty="0">
                <a:solidFill>
                  <a:srgbClr val="7FDBCA"/>
                </a:solidFill>
                <a:latin typeface="SFMono-Regular"/>
              </a:rPr>
              <a:t>%</a:t>
            </a:r>
            <a:r>
              <a:rPr lang="en-US" sz="1600" dirty="0">
                <a:solidFill>
                  <a:srgbClr val="D6DEEB"/>
                </a:solidFill>
                <a:latin typeface="SFMono-Regular"/>
              </a:rPr>
              <a:t> </a:t>
            </a:r>
            <a:r>
              <a:rPr lang="en-US" sz="1600" dirty="0">
                <a:solidFill>
                  <a:srgbClr val="7FDBCA"/>
                </a:solidFill>
                <a:latin typeface="SFMono-Regular"/>
              </a:rPr>
              <a:t>set</a:t>
            </a:r>
            <a:r>
              <a:rPr lang="en-US" sz="1600" dirty="0">
                <a:solidFill>
                  <a:srgbClr val="D6DEEB"/>
                </a:solidFill>
                <a:latin typeface="SFMono-Regular"/>
              </a:rPr>
              <a:t> </a:t>
            </a:r>
            <a:r>
              <a:rPr lang="en-US" sz="1600" dirty="0" err="1">
                <a:solidFill>
                  <a:srgbClr val="D6DEEB"/>
                </a:solidFill>
                <a:latin typeface="SFMono-Regular"/>
              </a:rPr>
              <a:t>payment_methods</a:t>
            </a:r>
            <a:r>
              <a:rPr lang="en-US" sz="1600" dirty="0">
                <a:solidFill>
                  <a:srgbClr val="D6DEEB"/>
                </a:solidFill>
                <a:latin typeface="SFMono-Regular"/>
              </a:rPr>
              <a:t> </a:t>
            </a:r>
            <a:r>
              <a:rPr lang="en-US" sz="1600" dirty="0">
                <a:solidFill>
                  <a:srgbClr val="7FDBCA"/>
                </a:solidFill>
                <a:latin typeface="SFMono-Regular"/>
              </a:rPr>
              <a:t>=</a:t>
            </a:r>
            <a:r>
              <a:rPr lang="en-US" sz="1600" dirty="0">
                <a:solidFill>
                  <a:srgbClr val="D6DEEB"/>
                </a:solidFill>
                <a:latin typeface="SFMono-Regular"/>
              </a:rPr>
              <a:t> </a:t>
            </a:r>
            <a:r>
              <a:rPr lang="en-US" sz="1600" dirty="0">
                <a:solidFill>
                  <a:srgbClr val="C792EA"/>
                </a:solidFill>
                <a:latin typeface="SFMono-Regular"/>
              </a:rPr>
              <a:t>[</a:t>
            </a:r>
            <a:r>
              <a:rPr lang="en-US" sz="1600" dirty="0">
                <a:solidFill>
                  <a:srgbClr val="ADDB67"/>
                </a:solidFill>
                <a:latin typeface="SFMono-Regular"/>
              </a:rPr>
              <a:t>"</a:t>
            </a:r>
            <a:r>
              <a:rPr lang="en-US" sz="1600" dirty="0" err="1">
                <a:solidFill>
                  <a:srgbClr val="ADDB67"/>
                </a:solidFill>
                <a:latin typeface="SFMono-Regular"/>
              </a:rPr>
              <a:t>bank_transfer</a:t>
            </a:r>
            <a:r>
              <a:rPr lang="en-US" sz="1600" dirty="0">
                <a:solidFill>
                  <a:srgbClr val="ADDB67"/>
                </a:solidFill>
                <a:latin typeface="SFMono-Regular"/>
              </a:rPr>
              <a:t>"</a:t>
            </a:r>
            <a:r>
              <a:rPr lang="en-US" sz="1600" dirty="0">
                <a:solidFill>
                  <a:srgbClr val="C792EA"/>
                </a:solidFill>
                <a:latin typeface="SFMono-Regular"/>
              </a:rPr>
              <a:t>,</a:t>
            </a:r>
            <a:r>
              <a:rPr lang="en-US" sz="1600" dirty="0">
                <a:solidFill>
                  <a:srgbClr val="D6DEEB"/>
                </a:solidFill>
                <a:latin typeface="SFMono-Regular"/>
              </a:rPr>
              <a:t> </a:t>
            </a:r>
            <a:r>
              <a:rPr lang="en-US" sz="1600" dirty="0">
                <a:solidFill>
                  <a:srgbClr val="ADDB67"/>
                </a:solidFill>
                <a:latin typeface="SFMono-Regular"/>
              </a:rPr>
              <a:t>"</a:t>
            </a:r>
            <a:r>
              <a:rPr lang="en-US" sz="1600" dirty="0" err="1">
                <a:solidFill>
                  <a:srgbClr val="ADDB67"/>
                </a:solidFill>
                <a:latin typeface="SFMono-Regular"/>
              </a:rPr>
              <a:t>credit_card</a:t>
            </a:r>
            <a:r>
              <a:rPr lang="en-US" sz="1600" dirty="0">
                <a:solidFill>
                  <a:srgbClr val="ADDB67"/>
                </a:solidFill>
                <a:latin typeface="SFMono-Regular"/>
              </a:rPr>
              <a:t>"</a:t>
            </a:r>
            <a:r>
              <a:rPr lang="en-US" sz="1600" dirty="0">
                <a:solidFill>
                  <a:srgbClr val="C792EA"/>
                </a:solidFill>
                <a:latin typeface="SFMono-Regular"/>
              </a:rPr>
              <a:t>,</a:t>
            </a:r>
            <a:r>
              <a:rPr lang="en-US" sz="1600" dirty="0">
                <a:solidFill>
                  <a:srgbClr val="D6DEEB"/>
                </a:solidFill>
                <a:latin typeface="SFMono-Regular"/>
              </a:rPr>
              <a:t> </a:t>
            </a:r>
            <a:r>
              <a:rPr lang="en-US" sz="1600" dirty="0">
                <a:solidFill>
                  <a:srgbClr val="ADDB67"/>
                </a:solidFill>
                <a:latin typeface="SFMono-Regular"/>
              </a:rPr>
              <a:t>"</a:t>
            </a:r>
            <a:r>
              <a:rPr lang="en-US" sz="1600" dirty="0" err="1">
                <a:solidFill>
                  <a:srgbClr val="ADDB67"/>
                </a:solidFill>
                <a:latin typeface="SFMono-Regular"/>
              </a:rPr>
              <a:t>gift_card</a:t>
            </a:r>
            <a:r>
              <a:rPr lang="en-US" sz="1600" dirty="0">
                <a:solidFill>
                  <a:srgbClr val="ADDB67"/>
                </a:solidFill>
                <a:latin typeface="SFMono-Regular"/>
              </a:rPr>
              <a:t>"</a:t>
            </a:r>
            <a:r>
              <a:rPr lang="en-US" sz="1600" dirty="0">
                <a:solidFill>
                  <a:srgbClr val="C792EA"/>
                </a:solidFill>
                <a:latin typeface="SFMono-Regular"/>
              </a:rPr>
              <a:t>]</a:t>
            </a:r>
            <a:r>
              <a:rPr lang="en-US" sz="1600" dirty="0">
                <a:solidFill>
                  <a:srgbClr val="D6DEEB"/>
                </a:solidFill>
                <a:latin typeface="SFMono-Regular"/>
              </a:rPr>
              <a:t> </a:t>
            </a:r>
            <a:r>
              <a:rPr lang="en-US" sz="1600" dirty="0">
                <a:solidFill>
                  <a:srgbClr val="7FDBCA"/>
                </a:solidFill>
                <a:latin typeface="SFMono-Regular"/>
              </a:rPr>
              <a:t>%</a:t>
            </a:r>
            <a:r>
              <a:rPr lang="en-US" sz="1600" dirty="0">
                <a:solidFill>
                  <a:srgbClr val="D6DEEB"/>
                </a:solidFill>
                <a:latin typeface="SFMono-Regular"/>
              </a:rPr>
              <a:t>}</a:t>
            </a:r>
          </a:p>
          <a:p>
            <a:endParaRPr lang="en-US" sz="1600" dirty="0">
              <a:solidFill>
                <a:srgbClr val="D6DEEB"/>
              </a:solidFill>
              <a:latin typeface="SFMono-Regular"/>
            </a:endParaRPr>
          </a:p>
          <a:p>
            <a:r>
              <a:rPr lang="en-US" sz="1600" dirty="0">
                <a:solidFill>
                  <a:srgbClr val="7FDBCA"/>
                </a:solidFill>
                <a:latin typeface="SFMono-Regular"/>
              </a:rPr>
              <a:t>SELECT</a:t>
            </a:r>
            <a:r>
              <a:rPr lang="en-US" sz="1600" dirty="0">
                <a:solidFill>
                  <a:srgbClr val="D6DEEB"/>
                </a:solidFill>
                <a:latin typeface="SFMono-Regular"/>
              </a:rPr>
              <a:t> </a:t>
            </a:r>
            <a:r>
              <a:rPr lang="en-US" sz="1600" dirty="0" err="1">
                <a:solidFill>
                  <a:srgbClr val="D6DEEB"/>
                </a:solidFill>
                <a:latin typeface="SFMono-Regular"/>
              </a:rPr>
              <a:t>order_id</a:t>
            </a:r>
            <a:r>
              <a:rPr lang="en-US" sz="1600" dirty="0">
                <a:solidFill>
                  <a:srgbClr val="C792EA"/>
                </a:solidFill>
                <a:latin typeface="SFMono-Regular"/>
              </a:rPr>
              <a:t>,</a:t>
            </a:r>
            <a:endParaRPr lang="en-US" sz="1600" dirty="0">
              <a:solidFill>
                <a:srgbClr val="D6DEEB"/>
              </a:solidFill>
              <a:latin typeface="SFMono-Regular"/>
            </a:endParaRPr>
          </a:p>
          <a:p>
            <a:r>
              <a:rPr lang="en-US" sz="1600" dirty="0">
                <a:solidFill>
                  <a:srgbClr val="D6DEEB"/>
                </a:solidFill>
                <a:latin typeface="SFMono-Regular"/>
              </a:rPr>
              <a:t>{</a:t>
            </a:r>
            <a:r>
              <a:rPr lang="en-US" sz="1600" dirty="0">
                <a:solidFill>
                  <a:srgbClr val="7FDBCA"/>
                </a:solidFill>
                <a:latin typeface="SFMono-Regular"/>
              </a:rPr>
              <a:t>%</a:t>
            </a:r>
            <a:r>
              <a:rPr lang="en-US" sz="1600" dirty="0">
                <a:solidFill>
                  <a:srgbClr val="D6DEEB"/>
                </a:solidFill>
                <a:latin typeface="SFMono-Regular"/>
              </a:rPr>
              <a:t> </a:t>
            </a:r>
            <a:r>
              <a:rPr lang="en-US" sz="1600" dirty="0">
                <a:solidFill>
                  <a:srgbClr val="7FDBCA"/>
                </a:solidFill>
                <a:latin typeface="SFMono-Regular"/>
              </a:rPr>
              <a:t>FOR</a:t>
            </a:r>
            <a:r>
              <a:rPr lang="en-US" sz="1600" dirty="0">
                <a:solidFill>
                  <a:srgbClr val="D6DEEB"/>
                </a:solidFill>
                <a:latin typeface="SFMono-Regular"/>
              </a:rPr>
              <a:t> </a:t>
            </a:r>
            <a:r>
              <a:rPr lang="en-US" sz="1600" dirty="0" err="1">
                <a:solidFill>
                  <a:srgbClr val="D6DEEB"/>
                </a:solidFill>
                <a:latin typeface="SFMono-Regular"/>
              </a:rPr>
              <a:t>payment_method</a:t>
            </a:r>
            <a:r>
              <a:rPr lang="en-US" sz="1600" dirty="0">
                <a:solidFill>
                  <a:srgbClr val="D6DEEB"/>
                </a:solidFill>
                <a:latin typeface="SFMono-Regular"/>
              </a:rPr>
              <a:t> </a:t>
            </a:r>
            <a:r>
              <a:rPr lang="en-US" sz="1600" dirty="0">
                <a:solidFill>
                  <a:srgbClr val="7FDBCA"/>
                </a:solidFill>
                <a:latin typeface="SFMono-Regular"/>
              </a:rPr>
              <a:t>IN</a:t>
            </a:r>
            <a:r>
              <a:rPr lang="en-US" sz="1600" dirty="0">
                <a:solidFill>
                  <a:srgbClr val="D6DEEB"/>
                </a:solidFill>
                <a:latin typeface="SFMono-Regular"/>
              </a:rPr>
              <a:t> </a:t>
            </a:r>
            <a:r>
              <a:rPr lang="en-US" sz="1600" dirty="0" err="1">
                <a:solidFill>
                  <a:srgbClr val="D6DEEB"/>
                </a:solidFill>
                <a:latin typeface="SFMono-Regular"/>
              </a:rPr>
              <a:t>payment_methods</a:t>
            </a:r>
            <a:r>
              <a:rPr lang="en-US" sz="1600" dirty="0">
                <a:solidFill>
                  <a:srgbClr val="D6DEEB"/>
                </a:solidFill>
                <a:latin typeface="SFMono-Regular"/>
              </a:rPr>
              <a:t> </a:t>
            </a:r>
            <a:r>
              <a:rPr lang="en-US" sz="1600" dirty="0">
                <a:solidFill>
                  <a:srgbClr val="7FDBCA"/>
                </a:solidFill>
                <a:latin typeface="SFMono-Regular"/>
              </a:rPr>
              <a:t>%</a:t>
            </a:r>
            <a:r>
              <a:rPr lang="en-US" sz="1600" dirty="0">
                <a:solidFill>
                  <a:srgbClr val="D6DEEB"/>
                </a:solidFill>
                <a:latin typeface="SFMono-Regular"/>
              </a:rPr>
              <a:t>}</a:t>
            </a:r>
          </a:p>
          <a:p>
            <a:r>
              <a:rPr lang="en-US" sz="1600" dirty="0">
                <a:solidFill>
                  <a:srgbClr val="82AAFF"/>
                </a:solidFill>
                <a:latin typeface="SFMono-Regular"/>
              </a:rPr>
              <a:t>SUM</a:t>
            </a:r>
            <a:r>
              <a:rPr lang="en-US" sz="1600" dirty="0">
                <a:solidFill>
                  <a:srgbClr val="C792EA"/>
                </a:solidFill>
                <a:latin typeface="SFMono-Regular"/>
              </a:rPr>
              <a:t>(</a:t>
            </a:r>
            <a:r>
              <a:rPr lang="en-US" sz="1600" dirty="0">
                <a:solidFill>
                  <a:srgbClr val="7FDBCA"/>
                </a:solidFill>
                <a:latin typeface="SFMono-Regular"/>
              </a:rPr>
              <a:t>CASE WHEN </a:t>
            </a:r>
            <a:r>
              <a:rPr lang="en-US" sz="1600" dirty="0" err="1">
                <a:solidFill>
                  <a:srgbClr val="D6DEEB"/>
                </a:solidFill>
                <a:latin typeface="SFMono-Regular"/>
              </a:rPr>
              <a:t>payment_method</a:t>
            </a:r>
            <a:r>
              <a:rPr lang="en-US" sz="1600" dirty="0">
                <a:solidFill>
                  <a:srgbClr val="D6DEEB"/>
                </a:solidFill>
                <a:latin typeface="SFMono-Regular"/>
              </a:rPr>
              <a:t> </a:t>
            </a:r>
            <a:r>
              <a:rPr lang="en-US" sz="1600" dirty="0">
                <a:solidFill>
                  <a:srgbClr val="7FDBCA"/>
                </a:solidFill>
                <a:latin typeface="SFMono-Regular"/>
              </a:rPr>
              <a:t>=</a:t>
            </a:r>
            <a:r>
              <a:rPr lang="en-US" sz="1600" dirty="0">
                <a:solidFill>
                  <a:srgbClr val="D6DEEB"/>
                </a:solidFill>
                <a:latin typeface="SFMono-Regular"/>
              </a:rPr>
              <a:t> </a:t>
            </a:r>
            <a:r>
              <a:rPr lang="en-US" sz="1600" dirty="0">
                <a:solidFill>
                  <a:srgbClr val="ADDB67"/>
                </a:solidFill>
                <a:latin typeface="SFMono-Regular"/>
              </a:rPr>
              <a:t>'{{</a:t>
            </a:r>
            <a:r>
              <a:rPr lang="en-US" sz="1600" dirty="0" err="1">
                <a:solidFill>
                  <a:srgbClr val="ADDB67"/>
                </a:solidFill>
                <a:latin typeface="SFMono-Regular"/>
              </a:rPr>
              <a:t>payment_method</a:t>
            </a:r>
            <a:r>
              <a:rPr lang="en-US" sz="1600" dirty="0">
                <a:solidFill>
                  <a:srgbClr val="ADDB67"/>
                </a:solidFill>
                <a:latin typeface="SFMono-Regular"/>
              </a:rPr>
              <a:t>}}’</a:t>
            </a:r>
            <a:r>
              <a:rPr lang="en-US" sz="1600" dirty="0">
                <a:solidFill>
                  <a:srgbClr val="D6DEEB"/>
                </a:solidFill>
                <a:latin typeface="SFMono-Regular"/>
              </a:rPr>
              <a:t> </a:t>
            </a:r>
            <a:r>
              <a:rPr lang="en-US" sz="1600" dirty="0">
                <a:solidFill>
                  <a:srgbClr val="7FDBCA"/>
                </a:solidFill>
                <a:latin typeface="SFMono-Regular"/>
              </a:rPr>
              <a:t>THEN</a:t>
            </a:r>
            <a:r>
              <a:rPr lang="en-US" sz="1600" dirty="0">
                <a:solidFill>
                  <a:srgbClr val="D6DEEB"/>
                </a:solidFill>
                <a:latin typeface="SFMono-Regular"/>
              </a:rPr>
              <a:t> amount </a:t>
            </a:r>
            <a:r>
              <a:rPr lang="en-US" sz="1600" dirty="0">
                <a:solidFill>
                  <a:srgbClr val="7FDBCA"/>
                </a:solidFill>
                <a:latin typeface="SFMono-Regular"/>
              </a:rPr>
              <a:t>END</a:t>
            </a:r>
            <a:r>
              <a:rPr lang="en-US" sz="1600" dirty="0">
                <a:solidFill>
                  <a:srgbClr val="C792EA"/>
                </a:solidFill>
                <a:latin typeface="SFMono-Regular"/>
              </a:rPr>
              <a:t>)</a:t>
            </a:r>
            <a:r>
              <a:rPr lang="en-US" sz="1600" dirty="0">
                <a:solidFill>
                  <a:srgbClr val="D6DEEB"/>
                </a:solidFill>
                <a:latin typeface="SFMono-Regular"/>
              </a:rPr>
              <a:t> </a:t>
            </a:r>
            <a:r>
              <a:rPr lang="en-US" sz="1600" dirty="0">
                <a:solidFill>
                  <a:srgbClr val="7FDBCA"/>
                </a:solidFill>
                <a:latin typeface="SFMono-Regular"/>
              </a:rPr>
              <a:t>AS</a:t>
            </a:r>
            <a:r>
              <a:rPr lang="en-US" sz="1600" dirty="0">
                <a:solidFill>
                  <a:srgbClr val="D6DEEB"/>
                </a:solidFill>
                <a:latin typeface="SFMono-Regular"/>
              </a:rPr>
              <a:t> {{</a:t>
            </a:r>
            <a:r>
              <a:rPr lang="en-US" sz="1600" dirty="0" err="1">
                <a:solidFill>
                  <a:srgbClr val="D6DEEB"/>
                </a:solidFill>
                <a:latin typeface="SFMono-Regular"/>
              </a:rPr>
              <a:t>payment_method</a:t>
            </a:r>
            <a:r>
              <a:rPr lang="en-US" sz="1600" dirty="0">
                <a:solidFill>
                  <a:srgbClr val="D6DEEB"/>
                </a:solidFill>
                <a:latin typeface="SFMono-Regular"/>
              </a:rPr>
              <a:t>}}_amount</a:t>
            </a:r>
            <a:r>
              <a:rPr lang="en-US" sz="1600" dirty="0">
                <a:solidFill>
                  <a:srgbClr val="C792EA"/>
                </a:solidFill>
                <a:latin typeface="SFMono-Regular"/>
              </a:rPr>
              <a:t>,</a:t>
            </a:r>
            <a:endParaRPr lang="en-US" sz="1600" dirty="0">
              <a:solidFill>
                <a:srgbClr val="D6DEEB"/>
              </a:solidFill>
              <a:latin typeface="SFMono-Regular"/>
            </a:endParaRPr>
          </a:p>
          <a:p>
            <a:r>
              <a:rPr lang="en-US" sz="1600" dirty="0">
                <a:solidFill>
                  <a:srgbClr val="D6DEEB"/>
                </a:solidFill>
                <a:latin typeface="SFMono-Regular"/>
              </a:rPr>
              <a:t>{</a:t>
            </a:r>
            <a:r>
              <a:rPr lang="en-US" sz="1600" dirty="0">
                <a:solidFill>
                  <a:srgbClr val="7FDBCA"/>
                </a:solidFill>
                <a:latin typeface="SFMono-Regular"/>
              </a:rPr>
              <a:t>%</a:t>
            </a:r>
            <a:r>
              <a:rPr lang="en-US" sz="1600" dirty="0">
                <a:solidFill>
                  <a:srgbClr val="D6DEEB"/>
                </a:solidFill>
                <a:latin typeface="SFMono-Regular"/>
              </a:rPr>
              <a:t> </a:t>
            </a:r>
            <a:r>
              <a:rPr lang="en-US" sz="1600" dirty="0" err="1">
                <a:solidFill>
                  <a:srgbClr val="D6DEEB"/>
                </a:solidFill>
                <a:latin typeface="SFMono-Regular"/>
              </a:rPr>
              <a:t>endfor</a:t>
            </a:r>
            <a:r>
              <a:rPr lang="en-US" sz="1600" dirty="0">
                <a:solidFill>
                  <a:srgbClr val="D6DEEB"/>
                </a:solidFill>
                <a:latin typeface="SFMono-Regular"/>
              </a:rPr>
              <a:t> </a:t>
            </a:r>
            <a:r>
              <a:rPr lang="en-US" sz="1600" dirty="0">
                <a:solidFill>
                  <a:srgbClr val="7FDBCA"/>
                </a:solidFill>
                <a:latin typeface="SFMono-Regular"/>
              </a:rPr>
              <a:t>%</a:t>
            </a:r>
            <a:r>
              <a:rPr lang="en-US" sz="1600" dirty="0">
                <a:solidFill>
                  <a:srgbClr val="D6DEEB"/>
                </a:solidFill>
                <a:latin typeface="SFMono-Regular"/>
              </a:rPr>
              <a:t>}</a:t>
            </a:r>
          </a:p>
          <a:p>
            <a:r>
              <a:rPr lang="en-US" sz="1600" dirty="0">
                <a:solidFill>
                  <a:srgbClr val="82AAFF"/>
                </a:solidFill>
                <a:latin typeface="SFMono-Regular"/>
              </a:rPr>
              <a:t>SUM</a:t>
            </a:r>
            <a:r>
              <a:rPr lang="en-US" sz="1600" dirty="0">
                <a:solidFill>
                  <a:srgbClr val="C792EA"/>
                </a:solidFill>
                <a:latin typeface="SFMono-Regular"/>
              </a:rPr>
              <a:t>(</a:t>
            </a:r>
            <a:r>
              <a:rPr lang="en-US" sz="1600" dirty="0">
                <a:solidFill>
                  <a:srgbClr val="D6DEEB"/>
                </a:solidFill>
                <a:latin typeface="SFMono-Regular"/>
              </a:rPr>
              <a:t>amount</a:t>
            </a:r>
            <a:r>
              <a:rPr lang="en-US" sz="1600" dirty="0">
                <a:solidFill>
                  <a:srgbClr val="C792EA"/>
                </a:solidFill>
                <a:latin typeface="SFMono-Regular"/>
              </a:rPr>
              <a:t>)</a:t>
            </a:r>
            <a:r>
              <a:rPr lang="en-US" sz="1600" dirty="0">
                <a:solidFill>
                  <a:srgbClr val="D6DEEB"/>
                </a:solidFill>
                <a:latin typeface="SFMono-Regular"/>
              </a:rPr>
              <a:t> </a:t>
            </a:r>
            <a:r>
              <a:rPr lang="en-US" sz="1600" dirty="0">
                <a:solidFill>
                  <a:srgbClr val="7FDBCA"/>
                </a:solidFill>
                <a:latin typeface="SFMono-Regular"/>
              </a:rPr>
              <a:t>as</a:t>
            </a:r>
            <a:r>
              <a:rPr lang="en-US" sz="1600" dirty="0">
                <a:solidFill>
                  <a:srgbClr val="D6DEEB"/>
                </a:solidFill>
                <a:latin typeface="SFMono-Regular"/>
              </a:rPr>
              <a:t> </a:t>
            </a:r>
            <a:r>
              <a:rPr lang="en-US" sz="1600" dirty="0" err="1">
                <a:solidFill>
                  <a:srgbClr val="D6DEEB"/>
                </a:solidFill>
                <a:latin typeface="SFMono-Regular"/>
              </a:rPr>
              <a:t>total_amount</a:t>
            </a:r>
            <a:endParaRPr lang="en-US" sz="1600" dirty="0">
              <a:solidFill>
                <a:srgbClr val="D6DEEB"/>
              </a:solidFill>
              <a:latin typeface="SFMono-Regular"/>
            </a:endParaRPr>
          </a:p>
          <a:p>
            <a:r>
              <a:rPr lang="en-US" sz="1600" dirty="0">
                <a:solidFill>
                  <a:srgbClr val="7FDBCA"/>
                </a:solidFill>
                <a:latin typeface="SFMono-Regular"/>
              </a:rPr>
              <a:t>FROM</a:t>
            </a:r>
            <a:r>
              <a:rPr lang="en-US" sz="1600" dirty="0">
                <a:solidFill>
                  <a:srgbClr val="D6DEEB"/>
                </a:solidFill>
                <a:latin typeface="SFMono-Regular"/>
              </a:rPr>
              <a:t> {{ ref</a:t>
            </a:r>
            <a:r>
              <a:rPr lang="en-US" sz="1600" dirty="0">
                <a:solidFill>
                  <a:srgbClr val="C792EA"/>
                </a:solidFill>
                <a:latin typeface="SFMono-Regular"/>
              </a:rPr>
              <a:t>(</a:t>
            </a:r>
            <a:r>
              <a:rPr lang="en-US" sz="1600" dirty="0">
                <a:solidFill>
                  <a:srgbClr val="ADDB67"/>
                </a:solidFill>
                <a:latin typeface="SFMono-Regular"/>
              </a:rPr>
              <a:t>'</a:t>
            </a:r>
            <a:r>
              <a:rPr lang="en-US" sz="1600" dirty="0" err="1">
                <a:solidFill>
                  <a:srgbClr val="ADDB67"/>
                </a:solidFill>
                <a:latin typeface="SFMono-Regular"/>
              </a:rPr>
              <a:t>raw_payments</a:t>
            </a:r>
            <a:r>
              <a:rPr lang="en-US" sz="1600" dirty="0">
                <a:solidFill>
                  <a:srgbClr val="ADDB67"/>
                </a:solidFill>
                <a:latin typeface="SFMono-Regular"/>
              </a:rPr>
              <a:t>'</a:t>
            </a:r>
            <a:r>
              <a:rPr lang="en-US" sz="1600" dirty="0">
                <a:solidFill>
                  <a:srgbClr val="C792EA"/>
                </a:solidFill>
                <a:latin typeface="SFMono-Regular"/>
              </a:rPr>
              <a:t>)</a:t>
            </a:r>
            <a:r>
              <a:rPr lang="en-US" sz="1600" dirty="0">
                <a:solidFill>
                  <a:srgbClr val="D6DEEB"/>
                </a:solidFill>
                <a:latin typeface="SFMono-Regular"/>
              </a:rPr>
              <a:t> }}</a:t>
            </a:r>
          </a:p>
          <a:p>
            <a:r>
              <a:rPr lang="en-US" sz="1600" dirty="0">
                <a:solidFill>
                  <a:srgbClr val="7FDBCA"/>
                </a:solidFill>
                <a:latin typeface="SFMono-Regular"/>
              </a:rPr>
              <a:t>GROUP BY </a:t>
            </a:r>
            <a:r>
              <a:rPr lang="en-US" sz="1600" dirty="0">
                <a:solidFill>
                  <a:srgbClr val="F78C6C"/>
                </a:solidFill>
                <a:latin typeface="SFMono-Regular"/>
              </a:rPr>
              <a:t>1</a:t>
            </a:r>
            <a:endParaRPr lang="en-US" sz="1600" b="0" i="0" dirty="0">
              <a:solidFill>
                <a:srgbClr val="D6DEEB"/>
              </a:solidFill>
              <a:effectLst/>
              <a:latin typeface="SFMono-Regular"/>
            </a:endParaRPr>
          </a:p>
        </p:txBody>
      </p:sp>
      <p:pic>
        <p:nvPicPr>
          <p:cNvPr id="6" name="Picture 5">
            <a:extLst>
              <a:ext uri="{FF2B5EF4-FFF2-40B4-BE49-F238E27FC236}">
                <a16:creationId xmlns:a16="http://schemas.microsoft.com/office/drawing/2014/main" id="{F2E32BB1-2284-1B4A-977F-F9BE3CEA49C1}"/>
              </a:ext>
            </a:extLst>
          </p:cNvPr>
          <p:cNvPicPr>
            <a:picLocks noChangeAspect="1"/>
          </p:cNvPicPr>
          <p:nvPr/>
        </p:nvPicPr>
        <p:blipFill>
          <a:blip r:embed="rId3"/>
          <a:stretch>
            <a:fillRect/>
          </a:stretch>
        </p:blipFill>
        <p:spPr>
          <a:xfrm>
            <a:off x="1100778" y="-213736"/>
            <a:ext cx="1778346" cy="1778346"/>
          </a:xfrm>
          <a:prstGeom prst="rect">
            <a:avLst/>
          </a:prstGeom>
        </p:spPr>
      </p:pic>
    </p:spTree>
    <p:extLst>
      <p:ext uri="{BB962C8B-B14F-4D97-AF65-F5344CB8AC3E}">
        <p14:creationId xmlns:p14="http://schemas.microsoft.com/office/powerpoint/2010/main" val="26887089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AFD4B51-2448-9F4E-B020-5B78FC1518E4}"/>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2800" l="10000" r="90000">
                        <a14:foregroundMark x1="50143" y1="23200" x2="53143" y2="28600"/>
                        <a14:foregroundMark x1="43000" y1="48800" x2="77286" y2="50800"/>
                        <a14:foregroundMark x1="55429" y1="92000" x2="23143" y2="92800"/>
                      </a14:backgroundRemoval>
                    </a14:imgEffect>
                  </a14:imgLayer>
                </a14:imgProps>
              </a:ext>
            </a:extLst>
          </a:blip>
          <a:stretch>
            <a:fillRect/>
          </a:stretch>
        </p:blipFill>
        <p:spPr>
          <a:xfrm>
            <a:off x="6188066" y="1006813"/>
            <a:ext cx="2093363" cy="1495259"/>
          </a:xfrm>
          <a:prstGeom prst="rect">
            <a:avLst/>
          </a:prstGeom>
        </p:spPr>
      </p:pic>
      <p:pic>
        <p:nvPicPr>
          <p:cNvPr id="6" name="Picture 5">
            <a:extLst>
              <a:ext uri="{FF2B5EF4-FFF2-40B4-BE49-F238E27FC236}">
                <a16:creationId xmlns:a16="http://schemas.microsoft.com/office/drawing/2014/main" id="{DDC99A24-F59B-374A-85ED-46BD5A99DB23}"/>
              </a:ext>
            </a:extLst>
          </p:cNvPr>
          <p:cNvPicPr>
            <a:picLocks noChangeAspect="1"/>
          </p:cNvPicPr>
          <p:nvPr/>
        </p:nvPicPr>
        <p:blipFill>
          <a:blip r:embed="rId5"/>
          <a:stretch>
            <a:fillRect/>
          </a:stretch>
        </p:blipFill>
        <p:spPr>
          <a:xfrm>
            <a:off x="7436777" y="1988794"/>
            <a:ext cx="4591840" cy="2547036"/>
          </a:xfrm>
          <a:prstGeom prst="rect">
            <a:avLst/>
          </a:prstGeom>
        </p:spPr>
      </p:pic>
      <p:sp>
        <p:nvSpPr>
          <p:cNvPr id="2" name="Title 1">
            <a:extLst>
              <a:ext uri="{FF2B5EF4-FFF2-40B4-BE49-F238E27FC236}">
                <a16:creationId xmlns:a16="http://schemas.microsoft.com/office/drawing/2014/main" id="{B4F1B65D-3855-C94D-AC9D-13B363647F60}"/>
              </a:ext>
            </a:extLst>
          </p:cNvPr>
          <p:cNvSpPr>
            <a:spLocks noGrp="1"/>
          </p:cNvSpPr>
          <p:nvPr>
            <p:ph type="title"/>
          </p:nvPr>
        </p:nvSpPr>
        <p:spPr/>
        <p:txBody>
          <a:bodyPr/>
          <a:lstStyle/>
          <a:p>
            <a:r>
              <a:rPr lang="en-US" dirty="0" err="1"/>
              <a:t>dbt</a:t>
            </a:r>
            <a:r>
              <a:rPr lang="en-US" dirty="0"/>
              <a:t> Projects </a:t>
            </a:r>
          </a:p>
        </p:txBody>
      </p:sp>
      <p:sp>
        <p:nvSpPr>
          <p:cNvPr id="3" name="Text Placeholder 2">
            <a:extLst>
              <a:ext uri="{FF2B5EF4-FFF2-40B4-BE49-F238E27FC236}">
                <a16:creationId xmlns:a16="http://schemas.microsoft.com/office/drawing/2014/main" id="{099807D4-3D72-0545-B1D2-6C742C852DE4}"/>
              </a:ext>
            </a:extLst>
          </p:cNvPr>
          <p:cNvSpPr>
            <a:spLocks noGrp="1"/>
          </p:cNvSpPr>
          <p:nvPr>
            <p:ph type="body" idx="1"/>
          </p:nvPr>
        </p:nvSpPr>
        <p:spPr/>
        <p:txBody>
          <a:bodyPr/>
          <a:lstStyle/>
          <a:p>
            <a:r>
              <a:rPr lang="en-US" dirty="0"/>
              <a:t>Project formats have two main types</a:t>
            </a:r>
          </a:p>
          <a:p>
            <a:pPr lvl="1">
              <a:buFont typeface="Wingdings" pitchFamily="2" charset="2"/>
              <a:buChar char="Ø"/>
            </a:pPr>
            <a:r>
              <a:rPr lang="en-US" b="1" dirty="0"/>
              <a:t>.</a:t>
            </a:r>
            <a:r>
              <a:rPr lang="en-US" b="1" dirty="0" err="1"/>
              <a:t>yml</a:t>
            </a:r>
            <a:r>
              <a:rPr lang="en-US" b="1" dirty="0"/>
              <a:t>  </a:t>
            </a:r>
          </a:p>
          <a:p>
            <a:pPr lvl="2">
              <a:buFont typeface="Courier New" panose="02070309020205020404" pitchFamily="49" charset="0"/>
              <a:buChar char="o"/>
            </a:pPr>
            <a:r>
              <a:rPr lang="en-US" dirty="0"/>
              <a:t>Essentially you config files </a:t>
            </a:r>
          </a:p>
          <a:p>
            <a:pPr lvl="2">
              <a:buFont typeface="Courier New" panose="02070309020205020404" pitchFamily="49" charset="0"/>
              <a:buChar char="o"/>
            </a:pPr>
            <a:r>
              <a:rPr lang="en-US" dirty="0"/>
              <a:t>Help with ordering to create models</a:t>
            </a:r>
          </a:p>
          <a:p>
            <a:pPr lvl="1">
              <a:buFont typeface="Wingdings" pitchFamily="2" charset="2"/>
              <a:buChar char="Ø"/>
            </a:pPr>
            <a:r>
              <a:rPr lang="en-US" b="1" dirty="0"/>
              <a:t>.</a:t>
            </a:r>
            <a:r>
              <a:rPr lang="en-US" b="1" dirty="0" err="1"/>
              <a:t>sql</a:t>
            </a:r>
            <a:r>
              <a:rPr lang="en-US" b="1" dirty="0"/>
              <a:t> </a:t>
            </a:r>
          </a:p>
          <a:p>
            <a:pPr lvl="2">
              <a:buFont typeface="Courier New" panose="02070309020205020404" pitchFamily="49" charset="0"/>
              <a:buChar char="o"/>
            </a:pPr>
            <a:r>
              <a:rPr lang="en-US" dirty="0"/>
              <a:t>Model files are written in SQL </a:t>
            </a:r>
          </a:p>
          <a:p>
            <a:pPr>
              <a:buClrTx/>
              <a:buSzPct val="125000"/>
              <a:buFont typeface="Arial" panose="020B0604020202020204" pitchFamily="34" charset="0"/>
              <a:buChar char="•"/>
            </a:pPr>
            <a:r>
              <a:rPr lang="en-US" dirty="0"/>
              <a:t>Don’t forget to COMMIT changes</a:t>
            </a:r>
          </a:p>
          <a:p>
            <a:pPr lvl="1">
              <a:buFont typeface="Wingdings" pitchFamily="2" charset="2"/>
              <a:buChar char="Ø"/>
            </a:pPr>
            <a:r>
              <a:rPr lang="en-US" dirty="0" err="1"/>
              <a:t>dbt</a:t>
            </a:r>
            <a:r>
              <a:rPr lang="en-US" dirty="0"/>
              <a:t> acts like a repository for your work </a:t>
            </a:r>
          </a:p>
          <a:p>
            <a:pPr lvl="2">
              <a:buFont typeface="Courier New" panose="02070309020205020404" pitchFamily="49" charset="0"/>
              <a:buChar char="o"/>
            </a:pPr>
            <a:r>
              <a:rPr lang="en-US" dirty="0"/>
              <a:t>Version control </a:t>
            </a:r>
          </a:p>
          <a:p>
            <a:pPr lvl="2">
              <a:buFont typeface="Courier New" panose="02070309020205020404" pitchFamily="49" charset="0"/>
              <a:buChar char="o"/>
            </a:pPr>
            <a:r>
              <a:rPr lang="en-US" dirty="0"/>
              <a:t>Keeps up-to-date code</a:t>
            </a:r>
          </a:p>
        </p:txBody>
      </p:sp>
      <p:sp>
        <p:nvSpPr>
          <p:cNvPr id="4" name="Slide Number Placeholder 3">
            <a:extLst>
              <a:ext uri="{FF2B5EF4-FFF2-40B4-BE49-F238E27FC236}">
                <a16:creationId xmlns:a16="http://schemas.microsoft.com/office/drawing/2014/main" id="{BCDA0032-69A0-5944-B152-0BD8732BBCE4}"/>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5</a:t>
            </a:fld>
            <a:endParaRPr lang="en-US"/>
          </a:p>
        </p:txBody>
      </p:sp>
      <p:pic>
        <p:nvPicPr>
          <p:cNvPr id="5" name="Picture 4">
            <a:extLst>
              <a:ext uri="{FF2B5EF4-FFF2-40B4-BE49-F238E27FC236}">
                <a16:creationId xmlns:a16="http://schemas.microsoft.com/office/drawing/2014/main" id="{12519DEA-B5A7-C145-AE13-F98EB91033C1}"/>
              </a:ext>
            </a:extLst>
          </p:cNvPr>
          <p:cNvPicPr>
            <a:picLocks noChangeAspect="1"/>
          </p:cNvPicPr>
          <p:nvPr/>
        </p:nvPicPr>
        <p:blipFill>
          <a:blip r:embed="rId6"/>
          <a:stretch>
            <a:fillRect/>
          </a:stretch>
        </p:blipFill>
        <p:spPr>
          <a:xfrm>
            <a:off x="5531777" y="4041752"/>
            <a:ext cx="3810000" cy="1993900"/>
          </a:xfrm>
          <a:prstGeom prst="rect">
            <a:avLst/>
          </a:prstGeom>
        </p:spPr>
      </p:pic>
    </p:spTree>
    <p:extLst>
      <p:ext uri="{BB962C8B-B14F-4D97-AF65-F5344CB8AC3E}">
        <p14:creationId xmlns:p14="http://schemas.microsoft.com/office/powerpoint/2010/main" val="28725164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D56B1F2-1218-8648-B080-951C74645AA9}"/>
              </a:ext>
            </a:extLst>
          </p:cNvPr>
          <p:cNvPicPr>
            <a:picLocks noChangeAspect="1"/>
          </p:cNvPicPr>
          <p:nvPr/>
        </p:nvPicPr>
        <p:blipFill>
          <a:blip r:embed="rId3"/>
          <a:stretch>
            <a:fillRect/>
          </a:stretch>
        </p:blipFill>
        <p:spPr>
          <a:xfrm>
            <a:off x="6094322" y="778025"/>
            <a:ext cx="7002162" cy="3450778"/>
          </a:xfrm>
          <a:prstGeom prst="rect">
            <a:avLst/>
          </a:prstGeom>
        </p:spPr>
      </p:pic>
      <p:sp>
        <p:nvSpPr>
          <p:cNvPr id="2" name="Title 1">
            <a:extLst>
              <a:ext uri="{FF2B5EF4-FFF2-40B4-BE49-F238E27FC236}">
                <a16:creationId xmlns:a16="http://schemas.microsoft.com/office/drawing/2014/main" id="{39EBE385-33F2-FB44-BE3C-F34FE4653EBB}"/>
              </a:ext>
            </a:extLst>
          </p:cNvPr>
          <p:cNvSpPr>
            <a:spLocks noGrp="1"/>
          </p:cNvSpPr>
          <p:nvPr>
            <p:ph type="title"/>
          </p:nvPr>
        </p:nvSpPr>
        <p:spPr/>
        <p:txBody>
          <a:bodyPr/>
          <a:lstStyle/>
          <a:p>
            <a:r>
              <a:rPr lang="en-US" dirty="0"/>
              <a:t>Repositories</a:t>
            </a:r>
          </a:p>
        </p:txBody>
      </p:sp>
      <p:sp>
        <p:nvSpPr>
          <p:cNvPr id="3" name="Text Placeholder 2">
            <a:extLst>
              <a:ext uri="{FF2B5EF4-FFF2-40B4-BE49-F238E27FC236}">
                <a16:creationId xmlns:a16="http://schemas.microsoft.com/office/drawing/2014/main" id="{C3C41E50-0E0F-F347-B304-B26EC9AD4F92}"/>
              </a:ext>
            </a:extLst>
          </p:cNvPr>
          <p:cNvSpPr>
            <a:spLocks noGrp="1"/>
          </p:cNvSpPr>
          <p:nvPr>
            <p:ph type="body" idx="1"/>
          </p:nvPr>
        </p:nvSpPr>
        <p:spPr>
          <a:xfrm>
            <a:off x="828000" y="1512000"/>
            <a:ext cx="6042357" cy="4680000"/>
          </a:xfrm>
        </p:spPr>
        <p:txBody>
          <a:bodyPr/>
          <a:lstStyle/>
          <a:p>
            <a:r>
              <a:rPr lang="en-US" dirty="0"/>
              <a:t>Create repositories that directly connect to </a:t>
            </a:r>
            <a:r>
              <a:rPr lang="en-US" dirty="0" err="1"/>
              <a:t>dbt</a:t>
            </a:r>
            <a:r>
              <a:rPr lang="en-US" dirty="0"/>
              <a:t> </a:t>
            </a:r>
          </a:p>
          <a:p>
            <a:pPr lvl="1">
              <a:buFont typeface="Wingdings" pitchFamily="2" charset="2"/>
              <a:buChar char="Ø"/>
            </a:pPr>
            <a:r>
              <a:rPr lang="en-US" dirty="0"/>
              <a:t>Adding a repository is as simple as inputting the URL</a:t>
            </a:r>
          </a:p>
          <a:p>
            <a:r>
              <a:rPr lang="en-US" dirty="0" err="1"/>
              <a:t>Github</a:t>
            </a:r>
            <a:r>
              <a:rPr lang="en-US" dirty="0"/>
              <a:t> vs Gitlab </a:t>
            </a:r>
          </a:p>
        </p:txBody>
      </p:sp>
      <p:sp>
        <p:nvSpPr>
          <p:cNvPr id="4" name="Slide Number Placeholder 3">
            <a:extLst>
              <a:ext uri="{FF2B5EF4-FFF2-40B4-BE49-F238E27FC236}">
                <a16:creationId xmlns:a16="http://schemas.microsoft.com/office/drawing/2014/main" id="{6F42A013-AD14-8841-AB70-C747FF85C14C}"/>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6</a:t>
            </a:fld>
            <a:endParaRPr lang="en-US"/>
          </a:p>
        </p:txBody>
      </p:sp>
      <p:pic>
        <p:nvPicPr>
          <p:cNvPr id="5" name="Picture 4">
            <a:extLst>
              <a:ext uri="{FF2B5EF4-FFF2-40B4-BE49-F238E27FC236}">
                <a16:creationId xmlns:a16="http://schemas.microsoft.com/office/drawing/2014/main" id="{280B296A-76CB-E545-800C-3B9909967AC6}"/>
              </a:ext>
            </a:extLst>
          </p:cNvPr>
          <p:cNvPicPr>
            <a:picLocks noChangeAspect="1"/>
          </p:cNvPicPr>
          <p:nvPr/>
        </p:nvPicPr>
        <p:blipFill>
          <a:blip r:embed="rId4"/>
          <a:stretch>
            <a:fillRect/>
          </a:stretch>
        </p:blipFill>
        <p:spPr>
          <a:xfrm>
            <a:off x="2425357" y="3539975"/>
            <a:ext cx="4445000" cy="2540000"/>
          </a:xfrm>
          <a:prstGeom prst="rect">
            <a:avLst/>
          </a:prstGeom>
        </p:spPr>
      </p:pic>
      <p:pic>
        <p:nvPicPr>
          <p:cNvPr id="6" name="Picture 5">
            <a:extLst>
              <a:ext uri="{FF2B5EF4-FFF2-40B4-BE49-F238E27FC236}">
                <a16:creationId xmlns:a16="http://schemas.microsoft.com/office/drawing/2014/main" id="{DAB041BF-7CE6-5B48-9409-986219C8F6B1}"/>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6635" b="98104" l="0" r="96653">
                        <a14:foregroundMark x1="21339" y1="8531" x2="13808" y2="8531"/>
                        <a14:foregroundMark x1="8787" y1="28436" x2="3766" y2="41706"/>
                        <a14:foregroundMark x1="3766" y1="41706" x2="8368" y2="53555"/>
                        <a14:foregroundMark x1="8368" y1="53555" x2="12971" y2="81517"/>
                        <a14:foregroundMark x1="12971" y1="81517" x2="9623" y2="92891"/>
                        <a14:foregroundMark x1="9623" y1="92891" x2="20502" y2="93839"/>
                        <a14:foregroundMark x1="20502" y1="93839" x2="21339" y2="91469"/>
                        <a14:foregroundMark x1="30126" y1="47393" x2="24268" y2="15640"/>
                        <a14:foregroundMark x1="24268" y1="15640" x2="23849" y2="14218"/>
                        <a14:foregroundMark x1="43515" y1="41706" x2="28033" y2="43128"/>
                        <a14:foregroundMark x1="94979" y1="35545" x2="86611" y2="93365"/>
                        <a14:foregroundMark x1="96653" y1="34123" x2="96653" y2="39810"/>
                        <a14:foregroundMark x1="83264" y1="7583" x2="74059" y2="8057"/>
                        <a14:foregroundMark x1="79916" y1="99526" x2="82845" y2="98578"/>
                        <a14:foregroundMark x1="5439" y1="63033" x2="7531" y2="59242"/>
                        <a14:foregroundMark x1="2092" y1="30806" x2="418" y2="39810"/>
                        <a14:foregroundMark x1="14226" y1="6635" x2="21339" y2="8531"/>
                        <a14:foregroundMark x1="75732" y1="13270" x2="86192" y2="47393"/>
                        <a14:foregroundMark x1="80335" y1="66351" x2="79916" y2="56398"/>
                        <a14:foregroundMark x1="54393" y1="41706" x2="75314" y2="40758"/>
                      </a14:backgroundRemoval>
                    </a14:imgEffect>
                    <a14:imgEffect>
                      <a14:saturation sat="33000"/>
                    </a14:imgEffect>
                  </a14:imgLayer>
                </a14:imgProps>
              </a:ext>
            </a:extLst>
          </a:blip>
          <a:stretch>
            <a:fillRect/>
          </a:stretch>
        </p:blipFill>
        <p:spPr>
          <a:xfrm>
            <a:off x="6210073" y="4865964"/>
            <a:ext cx="2257641" cy="1992036"/>
          </a:xfrm>
          <a:prstGeom prst="rect">
            <a:avLst/>
          </a:prstGeom>
        </p:spPr>
      </p:pic>
    </p:spTree>
    <p:extLst>
      <p:ext uri="{BB962C8B-B14F-4D97-AF65-F5344CB8AC3E}">
        <p14:creationId xmlns:p14="http://schemas.microsoft.com/office/powerpoint/2010/main" val="31275965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69F0D-81B1-7747-93AF-0160DD5C2F8F}"/>
              </a:ext>
            </a:extLst>
          </p:cNvPr>
          <p:cNvSpPr>
            <a:spLocks noGrp="1"/>
          </p:cNvSpPr>
          <p:nvPr>
            <p:ph type="title"/>
          </p:nvPr>
        </p:nvSpPr>
        <p:spPr/>
        <p:txBody>
          <a:bodyPr/>
          <a:lstStyle/>
          <a:p>
            <a:r>
              <a:rPr lang="en-US" dirty="0"/>
              <a:t>GIT Pull vs Push Request </a:t>
            </a:r>
          </a:p>
        </p:txBody>
      </p:sp>
      <p:sp>
        <p:nvSpPr>
          <p:cNvPr id="3" name="Text Placeholder 2">
            <a:extLst>
              <a:ext uri="{FF2B5EF4-FFF2-40B4-BE49-F238E27FC236}">
                <a16:creationId xmlns:a16="http://schemas.microsoft.com/office/drawing/2014/main" id="{B02E5CC8-F686-524D-BCB5-B1ACCCED0026}"/>
              </a:ext>
            </a:extLst>
          </p:cNvPr>
          <p:cNvSpPr>
            <a:spLocks noGrp="1"/>
          </p:cNvSpPr>
          <p:nvPr>
            <p:ph type="body" idx="1"/>
          </p:nvPr>
        </p:nvSpPr>
        <p:spPr/>
        <p:txBody>
          <a:bodyPr/>
          <a:lstStyle/>
          <a:p>
            <a:pPr fontAlgn="base"/>
            <a:r>
              <a:rPr lang="en-US" dirty="0"/>
              <a:t>A "pull request" is you requesting the target repository to please grab your changes</a:t>
            </a:r>
          </a:p>
          <a:p>
            <a:pPr fontAlgn="base"/>
            <a:r>
              <a:rPr lang="en-US" dirty="0"/>
              <a:t>A "push request" would be the target repository requesting you to push your changes</a:t>
            </a:r>
          </a:p>
          <a:p>
            <a:endParaRPr lang="en-US" dirty="0"/>
          </a:p>
        </p:txBody>
      </p:sp>
      <p:sp>
        <p:nvSpPr>
          <p:cNvPr id="4" name="Slide Number Placeholder 3">
            <a:extLst>
              <a:ext uri="{FF2B5EF4-FFF2-40B4-BE49-F238E27FC236}">
                <a16:creationId xmlns:a16="http://schemas.microsoft.com/office/drawing/2014/main" id="{FF976292-F1DB-4749-B314-D5E521995DCC}"/>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7</a:t>
            </a:fld>
            <a:endParaRPr lang="en-US"/>
          </a:p>
        </p:txBody>
      </p:sp>
    </p:spTree>
    <p:extLst>
      <p:ext uri="{BB962C8B-B14F-4D97-AF65-F5344CB8AC3E}">
        <p14:creationId xmlns:p14="http://schemas.microsoft.com/office/powerpoint/2010/main" val="6119942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BE83C0-25BD-C542-A9D0-0FA22A16961F}"/>
              </a:ext>
            </a:extLst>
          </p:cNvPr>
          <p:cNvSpPr>
            <a:spLocks noGrp="1"/>
          </p:cNvSpPr>
          <p:nvPr>
            <p:ph type="title"/>
          </p:nvPr>
        </p:nvSpPr>
        <p:spPr/>
        <p:txBody>
          <a:bodyPr/>
          <a:lstStyle/>
          <a:p>
            <a:r>
              <a:rPr lang="en-US" dirty="0"/>
              <a:t>Best Practices </a:t>
            </a:r>
          </a:p>
        </p:txBody>
      </p:sp>
      <p:sp>
        <p:nvSpPr>
          <p:cNvPr id="4" name="Slide Number Placeholder 3">
            <a:extLst>
              <a:ext uri="{FF2B5EF4-FFF2-40B4-BE49-F238E27FC236}">
                <a16:creationId xmlns:a16="http://schemas.microsoft.com/office/drawing/2014/main" id="{B9913755-1D88-D142-AB08-66823BC7A74A}"/>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8</a:t>
            </a:fld>
            <a:endParaRPr lang="en-US"/>
          </a:p>
        </p:txBody>
      </p:sp>
      <p:sp>
        <p:nvSpPr>
          <p:cNvPr id="5" name="Rectangle 4">
            <a:extLst>
              <a:ext uri="{FF2B5EF4-FFF2-40B4-BE49-F238E27FC236}">
                <a16:creationId xmlns:a16="http://schemas.microsoft.com/office/drawing/2014/main" id="{650D1A10-615A-4A41-B9D1-ABF5646E79C0}"/>
              </a:ext>
            </a:extLst>
          </p:cNvPr>
          <p:cNvSpPr/>
          <p:nvPr/>
        </p:nvSpPr>
        <p:spPr>
          <a:xfrm>
            <a:off x="1404730" y="1563758"/>
            <a:ext cx="9409043" cy="4797286"/>
          </a:xfrm>
          <a:prstGeom prst="rect">
            <a:avLst/>
          </a:prstGeom>
          <a:gradFill flip="none" rotWithShape="1">
            <a:gsLst>
              <a:gs pos="0">
                <a:schemeClr val="accent6">
                  <a:lumMod val="60000"/>
                  <a:lumOff val="40000"/>
                  <a:tint val="66000"/>
                  <a:satMod val="160000"/>
                </a:schemeClr>
              </a:gs>
              <a:gs pos="50000">
                <a:schemeClr val="accent6">
                  <a:lumMod val="60000"/>
                  <a:lumOff val="40000"/>
                  <a:tint val="44500"/>
                  <a:satMod val="160000"/>
                </a:schemeClr>
              </a:gs>
              <a:gs pos="100000">
                <a:schemeClr val="accent6">
                  <a:lumMod val="60000"/>
                  <a:lumOff val="40000"/>
                  <a:tint val="23500"/>
                  <a:satMod val="160000"/>
                </a:schemeClr>
              </a:gs>
            </a:gsLst>
            <a:lin ang="10800000" scaled="1"/>
            <a:tileRect/>
          </a:gra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B6F67CBA-3BA8-5844-AEB2-A36A1419093C}"/>
              </a:ext>
            </a:extLst>
          </p:cNvPr>
          <p:cNvSpPr txBox="1"/>
          <p:nvPr/>
        </p:nvSpPr>
        <p:spPr>
          <a:xfrm>
            <a:off x="1589187" y="1563757"/>
            <a:ext cx="5165124" cy="584775"/>
          </a:xfrm>
          <a:prstGeom prst="rect">
            <a:avLst/>
          </a:prstGeom>
          <a:noFill/>
        </p:spPr>
        <p:txBody>
          <a:bodyPr wrap="square" rtlCol="0">
            <a:spAutoFit/>
          </a:bodyPr>
          <a:lstStyle/>
          <a:p>
            <a:pPr lvl="0"/>
            <a:r>
              <a:rPr lang="en-US" sz="3200" b="1" dirty="0">
                <a:latin typeface="Helvetica Neue Light" panose="02000403000000020004" pitchFamily="2" charset="0"/>
                <a:ea typeface="Helvetica Neue Light" panose="02000403000000020004" pitchFamily="2" charset="0"/>
              </a:rPr>
              <a:t>Best Practices</a:t>
            </a:r>
          </a:p>
        </p:txBody>
      </p:sp>
      <p:pic>
        <p:nvPicPr>
          <p:cNvPr id="7" name="Picture 6">
            <a:extLst>
              <a:ext uri="{FF2B5EF4-FFF2-40B4-BE49-F238E27FC236}">
                <a16:creationId xmlns:a16="http://schemas.microsoft.com/office/drawing/2014/main" id="{A3674B3D-401D-2C4E-8DA8-7C49607AD0CB}"/>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6250" b="93750" l="1527" r="94275">
                        <a14:foregroundMark x1="3239" y1="58913" x2="10687" y2="59375"/>
                        <a14:foregroundMark x1="10687" y1="59375" x2="9924" y2="71354"/>
                        <a14:foregroundMark x1="9924" y1="71354" x2="16031" y2="70833"/>
                        <a14:foregroundMark x1="16031" y1="42708" x2="16794" y2="38021"/>
                        <a14:foregroundMark x1="20611" y1="25521" x2="23664" y2="21354"/>
                        <a14:foregroundMark x1="29008" y1="15104" x2="29008" y2="15104"/>
                        <a14:foregroundMark x1="30916" y1="11979" x2="39695" y2="10938"/>
                        <a14:foregroundMark x1="39695" y1="10938" x2="48092" y2="6250"/>
                        <a14:foregroundMark x1="48092" y1="6250" x2="56489" y2="6250"/>
                        <a14:foregroundMark x1="56489" y1="6250" x2="75954" y2="27604"/>
                        <a14:foregroundMark x1="90458" y1="38542" x2="91603" y2="56250"/>
                        <a14:foregroundMark x1="93893" y1="57292" x2="95038" y2="56250"/>
                        <a14:foregroundMark x1="43130" y1="84896" x2="51145" y2="89583"/>
                        <a14:foregroundMark x1="51145" y1="89583" x2="59542" y2="89583"/>
                        <a14:foregroundMark x1="54198" y1="94271" x2="45802" y2="92188"/>
                        <a14:foregroundMark x1="45802" y1="92188" x2="42366" y2="93750"/>
                        <a14:backgroundMark x1="1145" y1="59896" x2="1145" y2="59896"/>
                        <a14:backgroundMark x1="382" y1="58333" x2="1527" y2="60417"/>
                      </a14:backgroundRemoval>
                    </a14:imgEffect>
                  </a14:imgLayer>
                </a14:imgProps>
              </a:ext>
            </a:extLst>
          </a:blip>
          <a:stretch>
            <a:fillRect/>
          </a:stretch>
        </p:blipFill>
        <p:spPr>
          <a:xfrm rot="20330570">
            <a:off x="9629956" y="5301700"/>
            <a:ext cx="2093634" cy="1534267"/>
          </a:xfrm>
          <a:prstGeom prst="rect">
            <a:avLst/>
          </a:prstGeom>
        </p:spPr>
      </p:pic>
    </p:spTree>
    <p:extLst>
      <p:ext uri="{BB962C8B-B14F-4D97-AF65-F5344CB8AC3E}">
        <p14:creationId xmlns:p14="http://schemas.microsoft.com/office/powerpoint/2010/main" val="7593177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4028B2-967E-F44C-A096-85E8996C28B6}"/>
              </a:ext>
            </a:extLst>
          </p:cNvPr>
          <p:cNvSpPr>
            <a:spLocks noGrp="1"/>
          </p:cNvSpPr>
          <p:nvPr>
            <p:ph type="title"/>
          </p:nvPr>
        </p:nvSpPr>
        <p:spPr/>
        <p:txBody>
          <a:bodyPr/>
          <a:lstStyle/>
          <a:p>
            <a:r>
              <a:rPr lang="en-US" dirty="0"/>
              <a:t>Confused? ASK QUESTIONS</a:t>
            </a:r>
          </a:p>
        </p:txBody>
      </p:sp>
      <p:sp>
        <p:nvSpPr>
          <p:cNvPr id="4" name="Slide Number Placeholder 3">
            <a:extLst>
              <a:ext uri="{FF2B5EF4-FFF2-40B4-BE49-F238E27FC236}">
                <a16:creationId xmlns:a16="http://schemas.microsoft.com/office/drawing/2014/main" id="{FD590DF5-997F-E24A-84BA-0ED7B73204DD}"/>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9</a:t>
            </a:fld>
            <a:endParaRPr lang="en-US"/>
          </a:p>
        </p:txBody>
      </p:sp>
      <p:pic>
        <p:nvPicPr>
          <p:cNvPr id="3" name="Picture 2">
            <a:extLst>
              <a:ext uri="{FF2B5EF4-FFF2-40B4-BE49-F238E27FC236}">
                <a16:creationId xmlns:a16="http://schemas.microsoft.com/office/drawing/2014/main" id="{83E8CC0C-110B-2B41-90DC-A79B804272A0}"/>
              </a:ext>
            </a:extLst>
          </p:cNvPr>
          <p:cNvPicPr>
            <a:picLocks noChangeAspect="1"/>
          </p:cNvPicPr>
          <p:nvPr/>
        </p:nvPicPr>
        <p:blipFill>
          <a:blip r:embed="rId3"/>
          <a:stretch>
            <a:fillRect/>
          </a:stretch>
        </p:blipFill>
        <p:spPr>
          <a:xfrm>
            <a:off x="3474720" y="861699"/>
            <a:ext cx="5974080" cy="5974080"/>
          </a:xfrm>
          <a:prstGeom prst="rect">
            <a:avLst/>
          </a:prstGeom>
        </p:spPr>
      </p:pic>
    </p:spTree>
    <p:extLst>
      <p:ext uri="{BB962C8B-B14F-4D97-AF65-F5344CB8AC3E}">
        <p14:creationId xmlns:p14="http://schemas.microsoft.com/office/powerpoint/2010/main" val="112267562"/>
      </p:ext>
    </p:extLst>
  </p:cSld>
  <p:clrMapOvr>
    <a:masterClrMapping/>
  </p:clrMapOvr>
</p:sld>
</file>

<file path=ppt/theme/theme1.xml><?xml version="1.0" encoding="utf-8"?>
<a:theme xmlns:a="http://schemas.openxmlformats.org/drawingml/2006/main" name="DI Templat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31713</TotalTime>
  <Words>1214</Words>
  <Application>Microsoft Macintosh PowerPoint</Application>
  <PresentationFormat>Widescreen</PresentationFormat>
  <Paragraphs>148</Paragraphs>
  <Slides>10</Slides>
  <Notes>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vt:i4>
      </vt:variant>
    </vt:vector>
  </HeadingPairs>
  <TitlesOfParts>
    <vt:vector size="17" baseType="lpstr">
      <vt:lpstr>Arial</vt:lpstr>
      <vt:lpstr>Calibri</vt:lpstr>
      <vt:lpstr>Courier New</vt:lpstr>
      <vt:lpstr>Helvetica Neue Light</vt:lpstr>
      <vt:lpstr>SFMono-Regular</vt:lpstr>
      <vt:lpstr>Wingdings</vt:lpstr>
      <vt:lpstr>DI Template</vt:lpstr>
      <vt:lpstr>PowerPoint Presentation</vt:lpstr>
      <vt:lpstr>PowerPoint Presentation</vt:lpstr>
      <vt:lpstr>What else can dbt do</vt:lpstr>
      <vt:lpstr>PowerPoint Presentation</vt:lpstr>
      <vt:lpstr>dbt Projects </vt:lpstr>
      <vt:lpstr>Repositories</vt:lpstr>
      <vt:lpstr>GIT Pull vs Push Request </vt:lpstr>
      <vt:lpstr>Best Practices </vt:lpstr>
      <vt:lpstr>Confused? ASK QUESTIONS</vt:lpstr>
      <vt:lpstr>Break &amp; Lab 9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Nakayama, Kerry</cp:lastModifiedBy>
  <cp:revision>157</cp:revision>
  <cp:lastPrinted>2020-06-03T15:24:31Z</cp:lastPrinted>
  <dcterms:created xsi:type="dcterms:W3CDTF">2020-05-21T23:33:39Z</dcterms:created>
  <dcterms:modified xsi:type="dcterms:W3CDTF">2020-07-06T06:56:30Z</dcterms:modified>
</cp:coreProperties>
</file>